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6" r:id="rId4"/>
    <p:sldId id="268" r:id="rId5"/>
    <p:sldId id="267" r:id="rId6"/>
    <p:sldId id="263" r:id="rId7"/>
    <p:sldId id="265" r:id="rId8"/>
    <p:sldId id="269" r:id="rId9"/>
    <p:sldId id="270" r:id="rId10"/>
    <p:sldId id="272" r:id="rId11"/>
    <p:sldId id="271" r:id="rId12"/>
    <p:sldId id="273" r:id="rId13"/>
    <p:sldId id="262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4" autoAdjust="0"/>
    <p:restoredTop sz="94629" autoAdjust="0"/>
  </p:normalViewPr>
  <p:slideViewPr>
    <p:cSldViewPr>
      <p:cViewPr>
        <p:scale>
          <a:sx n="100" d="100"/>
          <a:sy n="100" d="100"/>
        </p:scale>
        <p:origin x="-225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ACC6-D6B3-4D28-A04C-8C3ED6140560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32BE1-198E-4E35-8475-D62DA01B7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09" indent="-285734" eaLnBrk="0" hangingPunct="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2937" indent="-228587" eaLnBrk="0" hangingPunct="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112" indent="-228587" eaLnBrk="0" hangingPunct="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287" indent="-228587" eaLnBrk="0" hangingPunct="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461" indent="-228587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635" indent="-228587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8810" indent="-228587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5985" indent="-228587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1208EB9C-4D29-4DDA-9D69-CE930B6F5A2A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0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4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38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645DC-E2DE-4743-A31B-4ED9F33A4D01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19FE2-15CE-40AB-8333-AB6968C5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8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0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3" y="2123999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3999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4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3159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33401" y="1600200"/>
            <a:ext cx="8178672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4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1368000"/>
            <a:ext cx="7488238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23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714500"/>
            <a:ext cx="8359775" cy="438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8850" y="6578600"/>
            <a:ext cx="3175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C967F-3DE6-4558-A98E-08B2F685C4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" name="Picture 5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2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00" y="2628000"/>
            <a:ext cx="1260172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22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34950" y="6464300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1200" smtClean="0">
                <a:solidFill>
                  <a:schemeClr val="tx1"/>
                </a:solidFill>
              </a:rPr>
              <a:pPr/>
              <a:t>‹#›</a:t>
            </a:fld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9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1" r:id="rId2"/>
    <p:sldLayoutId id="2147483654" r:id="rId3"/>
    <p:sldLayoutId id="2147483656" r:id="rId4"/>
    <p:sldLayoutId id="2147483655" r:id="rId5"/>
    <p:sldLayoutId id="2147483693" r:id="rId6"/>
    <p:sldLayoutId id="2147483689" r:id="rId7"/>
    <p:sldLayoutId id="2147483692" r:id="rId8"/>
    <p:sldLayoutId id="2147483653" r:id="rId9"/>
    <p:sldLayoutId id="2147483694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0.xml"/><Relationship Id="rId16" Type="http://schemas.openxmlformats.org/officeDocument/2006/relationships/image" Target="../media/image1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9.png"/><Relationship Id="rId5" Type="http://schemas.openxmlformats.org/officeDocument/2006/relationships/tags" Target="../tags/tag23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2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610600" cy="1620000"/>
          </a:xfrm>
        </p:spPr>
        <p:txBody>
          <a:bodyPr/>
          <a:lstStyle/>
          <a:p>
            <a:pPr algn="ctr"/>
            <a:r>
              <a:rPr lang="en-US" sz="3600" dirty="0"/>
              <a:t>Non-rigid Registration of 3D Ultrasound Images Using Model-based</a:t>
            </a:r>
          </a:p>
          <a:p>
            <a:pPr algn="ctr"/>
            <a:r>
              <a:rPr lang="en-US" sz="3600" dirty="0"/>
              <a:t>Segmentation</a:t>
            </a:r>
            <a:endParaRPr lang="en-US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Babak </a:t>
            </a:r>
            <a:r>
              <a:rPr lang="en-US" dirty="0" smtClean="0"/>
              <a:t>Matinfar &amp; </a:t>
            </a:r>
            <a:r>
              <a:rPr lang="en-US" dirty="0" err="1" smtClean="0"/>
              <a:t>Lyubomir</a:t>
            </a:r>
            <a:r>
              <a:rPr lang="en-US" dirty="0" smtClean="0"/>
              <a:t> </a:t>
            </a:r>
            <a:r>
              <a:rPr lang="en-US" dirty="0" err="1" smtClean="0"/>
              <a:t>Zagorchev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28000" y="4878000"/>
            <a:ext cx="4810800" cy="252000"/>
          </a:xfrm>
        </p:spPr>
        <p:txBody>
          <a:bodyPr/>
          <a:lstStyle/>
          <a:p>
            <a:r>
              <a:rPr lang="en-US" dirty="0" smtClean="0"/>
              <a:t>Philips Research NA</a:t>
            </a:r>
          </a:p>
          <a:p>
            <a:r>
              <a:rPr lang="en-US" dirty="0"/>
              <a:t>345 Scarborough Road, Briarcliff Manor, </a:t>
            </a:r>
            <a:r>
              <a:rPr lang="en-US" dirty="0" smtClean="0"/>
              <a:t>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838" y="3429000"/>
            <a:ext cx="6799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CVPR Workshop on Registration of Very Large </a:t>
            </a:r>
            <a:r>
              <a:rPr lang="en-US" sz="2400" dirty="0" smtClean="0">
                <a:solidFill>
                  <a:schemeClr val="bg1"/>
                </a:solidFill>
              </a:rPr>
              <a:t>Images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Columbus, OH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June </a:t>
            </a:r>
            <a:r>
              <a:rPr lang="en-US" dirty="0">
                <a:solidFill>
                  <a:schemeClr val="bg1"/>
                </a:solidFill>
              </a:rPr>
              <a:t>23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Inter-Patient Registration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9025" y="1958459"/>
            <a:ext cx="157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Registered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9828" y="1958459"/>
            <a:ext cx="11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</a:t>
            </a:r>
            <a:endParaRPr lang="en-US" dirty="0"/>
          </a:p>
        </p:txBody>
      </p:sp>
      <p:pic>
        <p:nvPicPr>
          <p:cNvPr id="5122" name="Picture 2" descr="C:\PRNA\CHB\TPS_registration\edge_1_nr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7791"/>
            <a:ext cx="4297680" cy="24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NA\CHB\TPS_registration\edge_1_nre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318266"/>
            <a:ext cx="4297680" cy="24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502919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Overlay of image boundaries </a:t>
            </a:r>
            <a:r>
              <a:rPr lang="en-US" dirty="0"/>
              <a:t>of end of diastole to end of systole volumes in cardiac </a:t>
            </a:r>
            <a:r>
              <a:rPr lang="en-US" dirty="0" smtClean="0"/>
              <a:t>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Intra-Patient Registration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850" y="1958459"/>
            <a:ext cx="157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Registered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5259" y="1918811"/>
            <a:ext cx="11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</a:t>
            </a:r>
            <a:endParaRPr lang="en-US" dirty="0"/>
          </a:p>
        </p:txBody>
      </p:sp>
      <p:pic>
        <p:nvPicPr>
          <p:cNvPr id="4098" name="Picture 2" descr="C:\PRNA\CHB\TPS_registration\six_seventeen_1_rgt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80" y="2590800"/>
            <a:ext cx="36045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NA\CHB\TPS_registration\six_seventeen_1_nonrgtd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0" y="2590800"/>
            <a:ext cx="359425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8275" y="5638800"/>
            <a:ext cx="593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overlay of end of diastole volumes in different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Method </a:t>
            </a:r>
            <a:r>
              <a:rPr lang="en-US" sz="2800" dirty="0"/>
              <a:t>for non-rigid registration of </a:t>
            </a:r>
            <a:r>
              <a:rPr lang="en-US" sz="2800" dirty="0" smtClean="0"/>
              <a:t>large 3D </a:t>
            </a:r>
            <a:r>
              <a:rPr lang="en-US" sz="2800" dirty="0"/>
              <a:t>data volumes that does not depend on the image size </a:t>
            </a:r>
            <a:r>
              <a:rPr lang="en-US" sz="2800" dirty="0" smtClean="0"/>
              <a:t>and any </a:t>
            </a:r>
            <a:r>
              <a:rPr lang="en-US" sz="2800" dirty="0"/>
              <a:t>intensity-based similarity </a:t>
            </a:r>
            <a:r>
              <a:rPr lang="en-US" sz="2800" dirty="0" smtClean="0"/>
              <a:t>metrics</a:t>
            </a:r>
          </a:p>
          <a:p>
            <a:r>
              <a:rPr lang="en-US" sz="2800" dirty="0" smtClean="0"/>
              <a:t>Rapid segmentation </a:t>
            </a:r>
            <a:r>
              <a:rPr lang="en-US" sz="2800" dirty="0"/>
              <a:t>provides accurate point-based </a:t>
            </a:r>
            <a:r>
              <a:rPr lang="en-US" sz="2800" dirty="0" smtClean="0"/>
              <a:t>correspondence that can be used for TPS registration</a:t>
            </a:r>
          </a:p>
          <a:p>
            <a:r>
              <a:rPr lang="en-US" sz="2800" dirty="0" smtClean="0"/>
              <a:t>Registration computational performance remains constant with increasing image size and resolution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8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7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Non-rigid registration computational performance depends on the image size</a:t>
            </a:r>
          </a:p>
          <a:p>
            <a:r>
              <a:rPr lang="en-US" sz="2800" dirty="0" smtClean="0"/>
              <a:t>Voxel-based approaches are computationally intensive, exponentially proportional to image resolution</a:t>
            </a:r>
          </a:p>
          <a:p>
            <a:r>
              <a:rPr lang="en-US" sz="2800" dirty="0" smtClean="0"/>
              <a:t>An approach that is </a:t>
            </a:r>
            <a:r>
              <a:rPr lang="en-US" sz="2800" i="1" dirty="0" smtClean="0"/>
              <a:t>independent of the image size</a:t>
            </a:r>
          </a:p>
          <a:p>
            <a:r>
              <a:rPr lang="en-US" sz="2800" dirty="0" smtClean="0"/>
              <a:t>Registration computation speed remains constant with increasing image resolution</a:t>
            </a:r>
            <a:r>
              <a:rPr lang="en-US" sz="2800" i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3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based segmentation: </a:t>
            </a:r>
          </a:p>
          <a:p>
            <a:pPr lvl="1"/>
            <a:r>
              <a:rPr lang="en-US" dirty="0" smtClean="0"/>
              <a:t>Fully automated, rapid and highly accurate segmentation on 3D volumes</a:t>
            </a:r>
          </a:p>
          <a:p>
            <a:pPr lvl="1"/>
            <a:r>
              <a:rPr lang="en-US" dirty="0" smtClean="0"/>
              <a:t>Fixed mesh topology for point correspondence between segmented volumes </a:t>
            </a:r>
          </a:p>
          <a:p>
            <a:r>
              <a:rPr lang="en-US" dirty="0" smtClean="0"/>
              <a:t>Thin plate spline (TPS) registration </a:t>
            </a:r>
          </a:p>
          <a:p>
            <a:pPr lvl="1"/>
            <a:r>
              <a:rPr lang="en-US" dirty="0" smtClean="0"/>
              <a:t>TPS applied to segmented meshes from 4D echocardiogram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51060" y="2442810"/>
            <a:ext cx="25731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Model based segmentation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457474"/>
            <a:ext cx="177567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Frame Extraction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57474"/>
            <a:ext cx="177567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Frame Extraction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4103" y="369606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4D Echocardiography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15754"/>
            <a:ext cx="1752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Reference 3D ultrasound volume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1415755"/>
            <a:ext cx="1752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Target 3D ultrasound volume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924798"/>
            <a:ext cx="1752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3D mesh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2924798"/>
            <a:ext cx="1752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3D mesh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4102" y="4114800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TPS Registration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6" name="Elbow Connector 15"/>
          <p:cNvCxnSpPr>
            <a:stCxn id="4" idx="1"/>
            <a:endCxn id="6" idx="0"/>
          </p:cNvCxnSpPr>
          <p:nvPr/>
        </p:nvCxnSpPr>
        <p:spPr>
          <a:xfrm rot="10800000" flipV="1">
            <a:off x="1790701" y="826806"/>
            <a:ext cx="1723403" cy="5889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>
            <a:off x="1790700" y="2330154"/>
            <a:ext cx="0" cy="59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  <a:endCxn id="12" idx="1"/>
          </p:cNvCxnSpPr>
          <p:nvPr/>
        </p:nvCxnSpPr>
        <p:spPr>
          <a:xfrm rot="16200000" flipH="1">
            <a:off x="2286000" y="3343898"/>
            <a:ext cx="732802" cy="17234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7003" y="4235290"/>
            <a:ext cx="150579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Control Points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25" name="Elbow Connector 24"/>
          <p:cNvCxnSpPr>
            <a:stCxn id="4" idx="3"/>
            <a:endCxn id="9" idx="0"/>
          </p:cNvCxnSpPr>
          <p:nvPr/>
        </p:nvCxnSpPr>
        <p:spPr>
          <a:xfrm>
            <a:off x="5342903" y="826806"/>
            <a:ext cx="1781797" cy="58894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1" idx="0"/>
          </p:cNvCxnSpPr>
          <p:nvPr/>
        </p:nvCxnSpPr>
        <p:spPr>
          <a:xfrm>
            <a:off x="7124700" y="2330155"/>
            <a:ext cx="0" cy="5946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12" idx="3"/>
          </p:cNvCxnSpPr>
          <p:nvPr/>
        </p:nvCxnSpPr>
        <p:spPr>
          <a:xfrm rot="5400000">
            <a:off x="5867400" y="3314700"/>
            <a:ext cx="732802" cy="178179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85060" y="2458614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Model based segmentation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4235290"/>
            <a:ext cx="150579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Control Points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14102" y="5715000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Registered reference and target images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41" name="Straight Arrow Connector 40"/>
          <p:cNvCxnSpPr>
            <a:stCxn id="12" idx="2"/>
            <a:endCxn id="39" idx="0"/>
          </p:cNvCxnSpPr>
          <p:nvPr/>
        </p:nvCxnSpPr>
        <p:spPr>
          <a:xfrm>
            <a:off x="4428502" y="50292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2" y="1447800"/>
            <a:ext cx="5227638" cy="43815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3D ultrasound volumes were extracted from 4D </a:t>
            </a:r>
            <a:r>
              <a:rPr lang="en-US" sz="2400" dirty="0" smtClean="0"/>
              <a:t>echocardiography at </a:t>
            </a:r>
            <a:r>
              <a:rPr lang="en-US" sz="2400" dirty="0"/>
              <a:t>different points in the cardiac cycle</a:t>
            </a:r>
          </a:p>
        </p:txBody>
      </p:sp>
      <p:pic>
        <p:nvPicPr>
          <p:cNvPr id="4" name="vlc-record-2014-06-11-14h44m30s-JACCMovie7-1.mp4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2971800"/>
            <a:ext cx="4057650" cy="2286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33881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91" y="3362058"/>
            <a:ext cx="13326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28" y="1905000"/>
            <a:ext cx="13326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4819650" y="2590800"/>
            <a:ext cx="1815878" cy="1457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19650" y="4047858"/>
            <a:ext cx="1767505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4819650" y="4047858"/>
            <a:ext cx="1809750" cy="1438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10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128713"/>
            <a:ext cx="8610600" cy="25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/>
          <a:lstStyle/>
          <a:p>
            <a:pPr algn="ctr"/>
            <a:r>
              <a:rPr lang="en-US" sz="2800" b="1" dirty="0"/>
              <a:t>Training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dirty="0" smtClean="0"/>
              <a:t>  </a:t>
            </a:r>
            <a:r>
              <a:rPr lang="en-US" dirty="0"/>
              <a:t>Anatomical knowledge         </a:t>
            </a:r>
            <a:r>
              <a:rPr lang="en-US" dirty="0" smtClean="0"/>
              <a:t>      Sample </a:t>
            </a:r>
            <a:r>
              <a:rPr lang="en-US" dirty="0"/>
              <a:t>images                    Generic model     </a:t>
            </a:r>
          </a:p>
        </p:txBody>
      </p:sp>
      <p:sp>
        <p:nvSpPr>
          <p:cNvPr id="15364" name="AutoShape 106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3905250"/>
            <a:ext cx="8610600" cy="25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2800" b="1" dirty="0" smtClean="0"/>
              <a:t>Adaptation</a:t>
            </a:r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dirty="0"/>
              <a:t>  </a:t>
            </a:r>
            <a:r>
              <a:rPr lang="en-US" dirty="0" smtClean="0"/>
              <a:t>  </a:t>
            </a:r>
            <a:r>
              <a:rPr lang="en-US" dirty="0"/>
              <a:t>Generic model           </a:t>
            </a:r>
            <a:r>
              <a:rPr lang="en-US" dirty="0" smtClean="0"/>
              <a:t>                  New </a:t>
            </a:r>
            <a:r>
              <a:rPr lang="en-US" dirty="0"/>
              <a:t>image                        Adapted model     </a:t>
            </a:r>
            <a:endParaRPr lang="en-US" b="1" dirty="0"/>
          </a:p>
        </p:txBody>
      </p:sp>
      <p:pic>
        <p:nvPicPr>
          <p:cNvPr id="15366" name="Picture 1037" descr="D:\slides\XIS+MSP\SPIE_2008\JamesBondZoomed_NewModel_ax_116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38" descr="heart_model_fron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6858000" y="1281113"/>
            <a:ext cx="14922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39" descr="C:\temp\IMG0010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646613"/>
            <a:ext cx="13922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1061"/>
          <p:cNvGrpSpPr>
            <a:grpSpLocks/>
          </p:cNvGrpSpPr>
          <p:nvPr/>
        </p:nvGrpSpPr>
        <p:grpSpPr bwMode="auto">
          <a:xfrm>
            <a:off x="3779838" y="1738313"/>
            <a:ext cx="1477962" cy="1573212"/>
            <a:chOff x="2381" y="1104"/>
            <a:chExt cx="931" cy="991"/>
          </a:xfrm>
        </p:grpSpPr>
        <p:pic>
          <p:nvPicPr>
            <p:cNvPr id="15376" name="Picture 1045" descr="C:\temp\IMG0013.bmp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536"/>
              <a:ext cx="37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047" descr="C:\temp\IMG0015.bm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" y="1629"/>
              <a:ext cx="3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049" descr="D:\data\Cardiac_CT\AdapMeshDemo\CARS_2005\BothPairsPlusMyo_AutoFeat_ProjGrad_10_Cluster\CARS_Adaptation_Experiments\IRB6040_0041_axial.bmp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104"/>
              <a:ext cx="37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043" descr="C:\temp\IMG0011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" y="1197"/>
              <a:ext cx="3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044" descr="C:\temp\IMG0012.bmp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290"/>
              <a:ext cx="37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046" descr="C:\temp\IMG0014.bmp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722"/>
              <a:ext cx="37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1" name="Text Box 1054"/>
          <p:cNvSpPr txBox="1">
            <a:spLocks noChangeArrowheads="1"/>
          </p:cNvSpPr>
          <p:nvPr/>
        </p:nvSpPr>
        <p:spPr bwMode="auto">
          <a:xfrm>
            <a:off x="2452688" y="1774825"/>
            <a:ext cx="68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8000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15372" name="Text Box 1056"/>
          <p:cNvSpPr txBox="1">
            <a:spLocks noChangeArrowheads="1"/>
          </p:cNvSpPr>
          <p:nvPr/>
        </p:nvSpPr>
        <p:spPr bwMode="auto">
          <a:xfrm>
            <a:off x="5653088" y="1662113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8000">
                <a:solidFill>
                  <a:schemeClr val="folHlink"/>
                </a:solidFill>
                <a:latin typeface="Symbol" pitchFamily="18" charset="2"/>
              </a:rPr>
              <a:t>Þ</a:t>
            </a:r>
            <a:endParaRPr lang="de-DE" sz="8000">
              <a:solidFill>
                <a:schemeClr val="folHlink"/>
              </a:solidFill>
            </a:endParaRPr>
          </a:p>
        </p:txBody>
      </p:sp>
      <p:sp>
        <p:nvSpPr>
          <p:cNvPr id="15373" name="Text Box 1062"/>
          <p:cNvSpPr txBox="1">
            <a:spLocks noChangeArrowheads="1"/>
          </p:cNvSpPr>
          <p:nvPr/>
        </p:nvSpPr>
        <p:spPr bwMode="auto">
          <a:xfrm>
            <a:off x="2452688" y="4632325"/>
            <a:ext cx="68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8000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15374" name="Text Box 1063"/>
          <p:cNvSpPr txBox="1">
            <a:spLocks noChangeArrowheads="1"/>
          </p:cNvSpPr>
          <p:nvPr/>
        </p:nvSpPr>
        <p:spPr bwMode="auto">
          <a:xfrm>
            <a:off x="5653088" y="4519613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8000">
                <a:solidFill>
                  <a:schemeClr val="folHlink"/>
                </a:solidFill>
                <a:latin typeface="Symbol" pitchFamily="18" charset="2"/>
              </a:rPr>
              <a:t>Þ</a:t>
            </a:r>
            <a:endParaRPr lang="de-DE" sz="8000">
              <a:solidFill>
                <a:schemeClr val="folHlink"/>
              </a:solidFill>
            </a:endParaRPr>
          </a:p>
        </p:txBody>
      </p:sp>
      <p:pic>
        <p:nvPicPr>
          <p:cNvPr id="15375" name="Picture 1065" descr="D:\Dia\Slides for Henk\HEART.bmp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9363"/>
            <a:ext cx="129857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38" descr="heart_model_fron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 bwMode="auto">
          <a:xfrm>
            <a:off x="741362" y="4134892"/>
            <a:ext cx="14922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" y="457200"/>
            <a:ext cx="88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Shape-constrained Deformable Models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59775" cy="914400"/>
          </a:xfrm>
        </p:spPr>
        <p:txBody>
          <a:bodyPr/>
          <a:lstStyle/>
          <a:p>
            <a:r>
              <a:rPr lang="en-US" sz="3200" dirty="0"/>
              <a:t>Segmentation of heart aortic root model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7" name="Picture 3" descr="C:\PRNA\CHB\age-effect AR model\mode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0" y="1524000"/>
            <a:ext cx="3952415" cy="39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4" y="1020124"/>
            <a:ext cx="3111131" cy="2866076"/>
          </a:xfrm>
          <a:prstGeom prst="rect">
            <a:avLst/>
          </a:prstGeom>
        </p:spPr>
      </p:pic>
      <p:pic>
        <p:nvPicPr>
          <p:cNvPr id="1029" name="Picture 5" descr="C:\PRNA\CHB\TPS_registration\d_e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09272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092723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Distance error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898262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836751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8264" y="1566594"/>
            <a:ext cx="175498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TPS registration of control points</a:t>
            </a:r>
          </a:p>
        </p:txBody>
      </p:sp>
      <p:cxnSp>
        <p:nvCxnSpPr>
          <p:cNvPr id="6" name="Straight Arrow Connector 5"/>
          <p:cNvCxnSpPr>
            <a:stCxn id="2051" idx="1"/>
            <a:endCxn id="4" idx="3"/>
          </p:cNvCxnSpPr>
          <p:nvPr/>
        </p:nvCxnSpPr>
        <p:spPr>
          <a:xfrm flipH="1">
            <a:off x="5443245" y="1889760"/>
            <a:ext cx="110995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50" idx="3"/>
          </p:cNvCxnSpPr>
          <p:nvPr/>
        </p:nvCxnSpPr>
        <p:spPr>
          <a:xfrm>
            <a:off x="2507862" y="1889760"/>
            <a:ext cx="11804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4559749" y="2212925"/>
            <a:ext cx="6006" cy="1616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PRNA\CHB\TPS_registration\one1_64_rgtd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77" y="3838576"/>
            <a:ext cx="35809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Inter-Patient Registration</a:t>
            </a:r>
            <a:endParaRPr lang="en-US" dirty="0"/>
          </a:p>
        </p:txBody>
      </p:sp>
      <p:pic>
        <p:nvPicPr>
          <p:cNvPr id="4" name="Picture 4" descr="C:\PRNA\CHB\TPS_registration\six_seventeen_1_rgt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6976"/>
            <a:ext cx="36045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NA\CHB\TPS_registration\one1_64_rgtd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6976"/>
            <a:ext cx="35809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6850" y="1958459"/>
            <a:ext cx="157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Registered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5259" y="1918811"/>
            <a:ext cx="11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638800"/>
            <a:ext cx="709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overlay of end of diastole to end of systole volumes in cardiac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RECTANGLE 3_SHAPECLASSPROTECTIONTYPE" val="0"/>
  <p:tag name="RECTANGLE 2_SHAPECLASSPROTECTIONTYPE" val="0"/>
  <p:tag name="TITLE 1_SHAPECLASSPROTECTION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5;Scheme1;Scheme2;Scheme1;SlideTextFontColor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5;Scheme1;Scheme2;Scheme1;SlideTextFontColor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heme/theme1.xml><?xml version="1.0" encoding="utf-8"?>
<a:theme xmlns:a="http://schemas.openxmlformats.org/drawingml/2006/main" name="philips_internal_docum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lips_internal_documentation_template_nov13.pptx" id="{DE36B277-C83F-4A85-9819-A77CE0CA1F6F}" vid="{FCDF7755-76C1-4ABB-A274-22B823C3C8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philips_internal_documentation_template_nov13</Template>
  <TotalTime>1531</TotalTime>
  <Words>315</Words>
  <Application>Microsoft Office PowerPoint</Application>
  <PresentationFormat>On-screen Show (4:3)</PresentationFormat>
  <Paragraphs>70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philips_internal_documentation_template_nov13</vt:lpstr>
      <vt:lpstr>PowerPoint Presentation</vt:lpstr>
      <vt:lpstr>Motivation</vt:lpstr>
      <vt:lpstr>Method</vt:lpstr>
      <vt:lpstr>PowerPoint Presentation</vt:lpstr>
      <vt:lpstr>PowerPoint Presentation</vt:lpstr>
      <vt:lpstr>PowerPoint Presentation</vt:lpstr>
      <vt:lpstr>Segmentation of heart aortic root model </vt:lpstr>
      <vt:lpstr>PowerPoint Presentation</vt:lpstr>
      <vt:lpstr>Results: Inter-Patient Registration</vt:lpstr>
      <vt:lpstr>Results: Inter-Patient Registration</vt:lpstr>
      <vt:lpstr>Results: Intra-Patient Registration</vt:lpstr>
      <vt:lpstr>Conclusion</vt:lpstr>
      <vt:lpstr>PowerPoint Presentation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Lorenzini</dc:creator>
  <dc:description>Version 6.4 - 1.0</dc:description>
  <cp:lastModifiedBy>Babak Matinfar</cp:lastModifiedBy>
  <cp:revision>39</cp:revision>
  <dcterms:created xsi:type="dcterms:W3CDTF">2013-11-15T18:11:42Z</dcterms:created>
  <dcterms:modified xsi:type="dcterms:W3CDTF">2014-06-12T16:35:28Z</dcterms:modified>
</cp:coreProperties>
</file>