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94" r:id="rId1"/>
  </p:sldMasterIdLst>
  <p:notesMasterIdLst>
    <p:notesMasterId r:id="rId23"/>
  </p:notesMasterIdLst>
  <p:sldIdLst>
    <p:sldId id="286" r:id="rId2"/>
    <p:sldId id="288" r:id="rId3"/>
    <p:sldId id="300" r:id="rId4"/>
    <p:sldId id="303" r:id="rId5"/>
    <p:sldId id="305" r:id="rId6"/>
    <p:sldId id="316" r:id="rId7"/>
    <p:sldId id="329" r:id="rId8"/>
    <p:sldId id="289" r:id="rId9"/>
    <p:sldId id="309" r:id="rId10"/>
    <p:sldId id="328" r:id="rId11"/>
    <p:sldId id="326" r:id="rId12"/>
    <p:sldId id="325" r:id="rId13"/>
    <p:sldId id="319" r:id="rId14"/>
    <p:sldId id="320" r:id="rId15"/>
    <p:sldId id="317" r:id="rId16"/>
    <p:sldId id="321" r:id="rId17"/>
    <p:sldId id="322" r:id="rId18"/>
    <p:sldId id="327" r:id="rId19"/>
    <p:sldId id="324" r:id="rId20"/>
    <p:sldId id="283" r:id="rId21"/>
    <p:sldId id="318" r:id="rId22"/>
  </p:sldIdLst>
  <p:sldSz cx="9144000" cy="6858000" type="screen4x3"/>
  <p:notesSz cx="6794500" cy="9906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סגנון בהיר 1 - הדגשה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054" autoAdjust="0"/>
    <p:restoredTop sz="95204" autoAdjust="0"/>
  </p:normalViewPr>
  <p:slideViewPr>
    <p:cSldViewPr>
      <p:cViewPr>
        <p:scale>
          <a:sx n="80" d="100"/>
          <a:sy n="80" d="100"/>
        </p:scale>
        <p:origin x="-88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0217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3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85D09C-FE9F-4826-83CE-E70882CDCF68}" type="datetimeFigureOut">
              <a:rPr lang="he-IL" smtClean="0"/>
              <a:t>6/22/14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0217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3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0F8CC0B-D44B-4AB5-BFA9-E5C09EBF71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891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CC0B-D44B-4AB5-BFA9-E5C09EBF71DB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53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CC0B-D44B-4AB5-BFA9-E5C09EBF71D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5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CC0B-D44B-4AB5-BFA9-E5C09EBF71DB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5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CC0B-D44B-4AB5-BFA9-E5C09EBF71DB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14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CC0B-D44B-4AB5-BFA9-E5C09EBF71DB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5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434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795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987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68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075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926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09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73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510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5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94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June 23, 2014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631FE-2A44-428F-99A8-546ADF2A6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96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60.png"/><Relationship Id="rId5" Type="http://schemas.openxmlformats.org/officeDocument/2006/relationships/image" Target="../media/image410.png"/><Relationship Id="rId6" Type="http://schemas.openxmlformats.org/officeDocument/2006/relationships/image" Target="../media/image420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2251780" cy="344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7524" y="1700808"/>
            <a:ext cx="7772400" cy="1470025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/>
              <a:t>Image </a:t>
            </a:r>
            <a:r>
              <a:rPr lang="en-US" sz="3600" b="1" dirty="0" smtClean="0"/>
              <a:t>Registration of Very </a:t>
            </a:r>
            <a:r>
              <a:rPr lang="en-US" sz="3600" b="1" dirty="0"/>
              <a:t>Large </a:t>
            </a:r>
            <a:r>
              <a:rPr lang="en-US" sz="3600" b="1" dirty="0" smtClean="0"/>
              <a:t>Images</a:t>
            </a:r>
            <a:br>
              <a:rPr lang="en-US" sz="3600" b="1" dirty="0" smtClean="0"/>
            </a:br>
            <a:r>
              <a:rPr lang="en-US" sz="3600" b="1" dirty="0" smtClean="0"/>
              <a:t>via </a:t>
            </a:r>
            <a:r>
              <a:rPr lang="en-US" sz="3600" b="1" dirty="0"/>
              <a:t>Genetic Programming</a:t>
            </a:r>
            <a:endParaRPr lang="he-IL" sz="3600" b="1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type="subTitle" idx="1"/>
          </p:nvPr>
        </p:nvSpPr>
        <p:spPr>
          <a:xfrm>
            <a:off x="1619672" y="3501008"/>
            <a:ext cx="6048672" cy="432048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Sarit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Chicotay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Omid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E. David         Nathan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Netanyahu</a:t>
            </a: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CVPR ‘14  Workshop on Registration of               Very Large Images, June 23, 2014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1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6065"/>
            <a:ext cx="2036812" cy="98068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731640" cy="1052212"/>
          </a:xfrm>
          <a:prstGeom prst="rect">
            <a:avLst/>
          </a:prstGeom>
        </p:spPr>
      </p:pic>
      <p:sp>
        <p:nvSpPr>
          <p:cNvPr id="13" name="מציין מיקום תוכן 11"/>
          <p:cNvSpPr txBox="1">
            <a:spLocks/>
          </p:cNvSpPr>
          <p:nvPr/>
        </p:nvSpPr>
        <p:spPr>
          <a:xfrm>
            <a:off x="1547664" y="4080929"/>
            <a:ext cx="6048672" cy="12922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Computer Science</a:t>
            </a:r>
          </a:p>
          <a:p>
            <a:pPr rtl="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Bar-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University</a:t>
            </a:r>
          </a:p>
          <a:p>
            <a:pPr rtl="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Ramat-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Israel</a:t>
            </a:r>
          </a:p>
        </p:txBody>
      </p:sp>
    </p:spTree>
    <p:extLst>
      <p:ext uri="{BB962C8B-B14F-4D97-AF65-F5344CB8AC3E}">
        <p14:creationId xmlns:p14="http://schemas.microsoft.com/office/powerpoint/2010/main" val="145580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Evolutionary IR</a:t>
            </a:r>
            <a:endParaRPr lang="he-IL" b="1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955887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EAs have been successful during past decades in solving a variety of search and optimization problems, including IR.</a:t>
            </a:r>
          </a:p>
          <a:p>
            <a:pPr algn="l" rtl="0"/>
            <a:endParaRPr lang="en-US" sz="1400" dirty="0" smtClean="0"/>
          </a:p>
          <a:p>
            <a:pPr algn="l" rtl="0"/>
            <a:r>
              <a:rPr lang="en-US" sz="2400" dirty="0" smtClean="0"/>
              <a:t>Most EA studies for IR represent a </a:t>
            </a:r>
            <a:r>
              <a:rPr lang="en-US" sz="2400" i="1" dirty="0" smtClean="0"/>
              <a:t>genetic algorithm</a:t>
            </a:r>
            <a:r>
              <a:rPr lang="en-US" sz="2400" dirty="0" smtClean="0"/>
              <a:t> (GA)-based approach.</a:t>
            </a:r>
          </a:p>
          <a:p>
            <a:pPr lvl="1" algn="l" rtl="0"/>
            <a:r>
              <a:rPr lang="en-US" sz="1800" dirty="0" smtClean="0"/>
              <a:t>A priori assumption made about the transformation model  (e.g., similarity transformation). </a:t>
            </a:r>
          </a:p>
          <a:p>
            <a:pPr lvl="1" algn="l" rtl="0"/>
            <a:r>
              <a:rPr lang="en-US" sz="1800" dirty="0" smtClean="0"/>
              <a:t>Search for optimal transformation is carried out through space of transformation parameters.</a:t>
            </a:r>
          </a:p>
          <a:p>
            <a:pPr lvl="1" algn="l" rtl="0"/>
            <a:endParaRPr lang="en-US" sz="1400" dirty="0"/>
          </a:p>
          <a:p>
            <a:pPr algn="l" rtl="0"/>
            <a:r>
              <a:rPr lang="en-US" sz="2400" dirty="0" smtClean="0"/>
              <a:t>In contrast, GP-based approach is </a:t>
            </a:r>
            <a:r>
              <a:rPr lang="en-US" sz="2400" i="1" dirty="0" smtClean="0"/>
              <a:t>not</a:t>
            </a:r>
            <a:r>
              <a:rPr lang="en-US" sz="2400" dirty="0" smtClean="0"/>
              <a:t> limited to a predefined number of parameters</a:t>
            </a:r>
          </a:p>
          <a:p>
            <a:pPr lvl="1" algn="l" rtl="0"/>
            <a:r>
              <a:rPr lang="en-US" sz="1800" dirty="0" smtClean="0"/>
              <a:t>Makes no prior assumptions about the transformation model</a:t>
            </a:r>
          </a:p>
          <a:p>
            <a:pPr lvl="1" algn="l" rtl="0"/>
            <a:r>
              <a:rPr lang="en-US" sz="1800" dirty="0" smtClean="0"/>
              <a:t>Use of “proper” building blocks may yield, in principle, any transformation</a:t>
            </a:r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10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944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GP-Based IR</a:t>
            </a: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955887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200" dirty="0" smtClean="0"/>
                  <a:t>Each chromosome composed of two trees for the transformation of </a:t>
                </a:r>
                <a14:m>
                  <m:oMath xmlns:m="http://schemas.openxmlformats.org/officeDocument/2006/math" xmlns="">
                    <m:r>
                      <a:rPr lang="en-US" sz="2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 xmlns="">
                    <m:r>
                      <a:rPr lang="en-US" sz="2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 smtClean="0"/>
                  <a:t> coordinates.</a:t>
                </a:r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400" dirty="0" smtClean="0"/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400" dirty="0" smtClean="0"/>
              </a:p>
              <a:p>
                <a:pPr algn="l" rtl="0"/>
                <a:endParaRPr lang="en-US" sz="1000" dirty="0" smtClean="0"/>
              </a:p>
              <a:p>
                <a:pPr algn="l" rtl="0"/>
                <a:endParaRPr lang="en-US" sz="1000" dirty="0"/>
              </a:p>
              <a:p>
                <a:pPr algn="l" rtl="0"/>
                <a:endParaRPr lang="en-US" sz="2400" dirty="0"/>
              </a:p>
              <a:p>
                <a:pPr algn="l" rtl="0"/>
                <a:endParaRPr lang="he-IL" sz="2400" dirty="0"/>
              </a:p>
            </p:txBody>
          </p:sp>
        </mc:Choice>
        <mc:Fallback xmlns="">
          <p:sp>
            <p:nvSpPr>
              <p:cNvPr id="6" name="מציין מיקום תוכן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955887"/>
              </a:xfrm>
              <a:blipFill rotWithShape="1">
                <a:blip r:embed="rId2"/>
                <a:stretch>
                  <a:fillRect l="-815" t="-738" r="-11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11</a:t>
            </a:fld>
            <a:endParaRPr lang="he-IL"/>
          </a:p>
        </p:txBody>
      </p:sp>
      <p:grpSp>
        <p:nvGrpSpPr>
          <p:cNvPr id="14" name="קבוצה 13"/>
          <p:cNvGrpSpPr/>
          <p:nvPr/>
        </p:nvGrpSpPr>
        <p:grpSpPr>
          <a:xfrm>
            <a:off x="528208" y="2276872"/>
            <a:ext cx="7881316" cy="2831346"/>
            <a:chOff x="1209947" y="2348880"/>
            <a:chExt cx="5814083" cy="1716618"/>
          </a:xfrm>
        </p:grpSpPr>
        <p:grpSp>
          <p:nvGrpSpPr>
            <p:cNvPr id="8" name="קבוצה 7"/>
            <p:cNvGrpSpPr/>
            <p:nvPr/>
          </p:nvGrpSpPr>
          <p:grpSpPr>
            <a:xfrm>
              <a:off x="1209947" y="2348880"/>
              <a:ext cx="5814083" cy="1716618"/>
              <a:chOff x="1732762" y="2132856"/>
              <a:chExt cx="6165484" cy="1944216"/>
            </a:xfrm>
          </p:grpSpPr>
          <p:grpSp>
            <p:nvGrpSpPr>
              <p:cNvPr id="7" name="קבוצה 6"/>
              <p:cNvGrpSpPr/>
              <p:nvPr/>
            </p:nvGrpSpPr>
            <p:grpSpPr>
              <a:xfrm>
                <a:off x="2843808" y="2132856"/>
                <a:ext cx="3960440" cy="1944216"/>
                <a:chOff x="1763688" y="2060848"/>
                <a:chExt cx="4536504" cy="2232248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2284" y="2636912"/>
                  <a:ext cx="2017787" cy="1533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" name="מלבן מעוגל 2"/>
                <p:cNvSpPr/>
                <p:nvPr/>
              </p:nvSpPr>
              <p:spPr>
                <a:xfrm>
                  <a:off x="1763688" y="2060848"/>
                  <a:ext cx="4536504" cy="2232248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4788024" y="2195572"/>
                      <a:ext cx="7739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1">
                      <a:spAutoFit/>
                    </a:bodyPr>
                    <a:lstStyle/>
                    <a:p>
                      <a14:m>
                        <m:oMath xmlns:m="http://schemas.openxmlformats.org/officeDocument/2006/math" xmlns=""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oMath>
                      </a14:m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-tree</a:t>
                      </a:r>
                      <a:endParaRPr lang="he-I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88024" y="2195572"/>
                      <a:ext cx="77393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l="-16822" t="-10000" r="-9346" b="-5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2488937" y="2195572"/>
                      <a:ext cx="773930" cy="369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1">
                      <a:spAutoFit/>
                    </a:bodyPr>
                    <a:lstStyle/>
                    <a:p>
                      <a14:m>
                        <m:oMath xmlns:m="http://schemas.openxmlformats.org/officeDocument/2006/math" xmlns=""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a14:m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-tree</a:t>
                      </a:r>
                      <a:endParaRPr lang="he-I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88937" y="2195572"/>
                      <a:ext cx="773930" cy="369331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t="-6579" r="-63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732762" y="2855811"/>
                    <a:ext cx="124816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2762" y="2855811"/>
                    <a:ext cx="1248162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642453" y="2852936"/>
                    <a:ext cx="1255793" cy="391261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oMath>
                      </m:oMathPara>
                    </a14:m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2453" y="2852936"/>
                    <a:ext cx="1255793" cy="391261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852936"/>
              <a:ext cx="1278484" cy="92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171663" cy="375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20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5541E-6 L -0.23629 -0.05944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2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48808" r="10359"/>
          <a:stretch/>
        </p:blipFill>
        <p:spPr bwMode="auto">
          <a:xfrm>
            <a:off x="5725076" y="2996952"/>
            <a:ext cx="41755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200" i="1" dirty="0" smtClean="0"/>
              <a:t>Mutual information </a:t>
            </a:r>
            <a:r>
              <a:rPr lang="en-US" sz="2200" dirty="0" smtClean="0"/>
              <a:t>(MI</a:t>
            </a:r>
            <a:r>
              <a:rPr lang="en-US" sz="2200" dirty="0"/>
              <a:t>) has been applied in a robust and efficient manner to IR </a:t>
            </a:r>
            <a:r>
              <a:rPr lang="en-US" sz="2200" dirty="0" smtClean="0"/>
              <a:t>as a </a:t>
            </a:r>
            <a:r>
              <a:rPr lang="en-US" sz="2200" dirty="0"/>
              <a:t>measure of statistical dependency between </a:t>
            </a:r>
            <a:r>
              <a:rPr lang="en-US" sz="2200" dirty="0" smtClean="0"/>
              <a:t>the gray values of two images.</a:t>
            </a:r>
          </a:p>
          <a:p>
            <a:pPr lvl="1" algn="l" rtl="0"/>
            <a:r>
              <a:rPr lang="en-US" sz="1800" dirty="0" smtClean="0"/>
              <a:t>Maximal dependency is expected when the </a:t>
            </a:r>
            <a:r>
              <a:rPr lang="en-US" sz="1800" dirty="0"/>
              <a:t>images are correctly </a:t>
            </a:r>
            <a:r>
              <a:rPr lang="en-US" sz="1800" dirty="0" smtClean="0"/>
              <a:t>aligned</a:t>
            </a:r>
          </a:p>
          <a:p>
            <a:pPr lvl="1" algn="l" rtl="0"/>
            <a:r>
              <a:rPr lang="en-US" sz="1800" dirty="0" smtClean="0"/>
              <a:t>Misregistration results in a decrease of this measure</a:t>
            </a:r>
          </a:p>
          <a:p>
            <a:pPr lvl="1" algn="l" rtl="0"/>
            <a:r>
              <a:rPr lang="en-US" sz="1800" dirty="0" smtClean="0"/>
              <a:t>Applied in diverse fields (e.g., Medical Imaging) for various                                   transformations</a:t>
            </a:r>
          </a:p>
          <a:p>
            <a:pPr algn="l" rtl="0"/>
            <a:endParaRPr lang="en-US" sz="1000" dirty="0" smtClean="0"/>
          </a:p>
          <a:p>
            <a:pPr algn="l" rtl="0"/>
            <a:r>
              <a:rPr lang="en-US" sz="2200" dirty="0" smtClean="0"/>
              <a:t>MI is used as </a:t>
            </a:r>
            <a:r>
              <a:rPr lang="en-US" sz="2200" i="1" dirty="0" smtClean="0"/>
              <a:t>fitness function</a:t>
            </a:r>
            <a:r>
              <a:rPr lang="en-US" sz="2200" dirty="0" smtClean="0"/>
              <a:t>, i.e.,                                                   measure for transformation quality.</a:t>
            </a:r>
          </a:p>
          <a:p>
            <a:pPr algn="l" rtl="0"/>
            <a:endParaRPr lang="en-US" sz="1000" dirty="0"/>
          </a:p>
          <a:p>
            <a:pPr algn="l" rtl="0"/>
            <a:r>
              <a:rPr lang="en-US" sz="2200" dirty="0" smtClean="0"/>
              <a:t>Sampling strategy for efficient computation</a:t>
            </a:r>
          </a:p>
          <a:p>
            <a:pPr lvl="1" algn="l" rtl="0"/>
            <a:r>
              <a:rPr lang="en-US" sz="1800" dirty="0" smtClean="0"/>
              <a:t>Fitness computed for only 5</a:t>
            </a:r>
            <a:r>
              <a:rPr lang="en-US" sz="1800" dirty="0"/>
              <a:t>% </a:t>
            </a:r>
            <a:r>
              <a:rPr lang="en-US" sz="1800" dirty="0" smtClean="0"/>
              <a:t>of pixels (random).</a:t>
            </a:r>
          </a:p>
          <a:p>
            <a:pPr lvl="1" algn="l" rtl="0"/>
            <a:r>
              <a:rPr lang="en-US" sz="1800" dirty="0" smtClean="0"/>
              <a:t>If overlap degree </a:t>
            </a:r>
            <a:r>
              <a:rPr lang="en-US" sz="1800" dirty="0" err="1" smtClean="0"/>
              <a:t>wrt</a:t>
            </a:r>
            <a:r>
              <a:rPr lang="en-US" sz="1800" dirty="0" smtClean="0"/>
              <a:t> </a:t>
            </a:r>
            <a:r>
              <a:rPr lang="en-US" sz="1800" dirty="0"/>
              <a:t>these </a:t>
            </a:r>
            <a:r>
              <a:rPr lang="en-US" sz="1800" dirty="0" smtClean="0"/>
              <a:t>pixels is smaller than                                                     a </a:t>
            </a:r>
            <a:r>
              <a:rPr lang="en-US" sz="1800" dirty="0"/>
              <a:t>threshold, chromosome discarded.                                                                               </a:t>
            </a:r>
          </a:p>
          <a:p>
            <a:pPr algn="l" rtl="0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Fitness Evaluation</a:t>
            </a:r>
            <a:endParaRPr lang="he-IL" b="1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62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Transformation Representation</a:t>
            </a: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29600" cy="4536504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400" dirty="0" smtClean="0"/>
                  <a:t>Chromosome genes </a:t>
                </a:r>
                <a:r>
                  <a:rPr lang="en-US" sz="2400" dirty="0"/>
                  <a:t>are essential components for </a:t>
                </a:r>
                <a:r>
                  <a:rPr lang="en-US" sz="2400" dirty="0" smtClean="0"/>
                  <a:t>generating a diverse set of global transformations.</a:t>
                </a:r>
              </a:p>
              <a:p>
                <a:pPr algn="l" rtl="0"/>
                <a:endParaRPr lang="en-US" sz="1000" dirty="0" smtClean="0"/>
              </a:p>
              <a:p>
                <a:pPr marL="0" indent="0" algn="l" rtl="0">
                  <a:buNone/>
                </a:pPr>
                <a:r>
                  <a:rPr lang="en-US" sz="1800" dirty="0" smtClean="0"/>
                  <a:t>     </a:t>
                </a:r>
                <a14:m>
                  <m:oMath xmlns:m="http://schemas.openxmlformats.org/officeDocument/2006/math" xmlns="">
                    <m:r>
                      <a:rPr lang="en-US" sz="1800" b="0" i="0" smtClean="0">
                        <a:latin typeface="Cambria Math"/>
                      </a:rPr>
                      <m:t>  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𝑇𝑒𝑟𝑚𝑖𝑛𝑎𝑙𝑠</m:t>
                    </m:r>
                    <m:r>
                      <a:rPr lang="en-US" sz="1800" i="1">
                        <a:latin typeface="Cambria Math"/>
                      </a:rPr>
                      <m:t>={</m:t>
                    </m:r>
                    <m:r>
                      <a:rPr lang="en-US" sz="1800" i="1">
                        <a:latin typeface="Cambria Math"/>
                      </a:rPr>
                      <m:t>𝑐𝑜𝑛𝑠𝑡𝑎𝑛𝑡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</a:rPr>
                      <m:t>𝑣𝑎𝑟𝑖𝑎𝑏𝑙𝑒</m:t>
                    </m:r>
                    <m:r>
                      <a:rPr lang="en-US" sz="1800" i="1">
                        <a:latin typeface="Cambria Math"/>
                      </a:rPr>
                      <m:t>}</m:t>
                    </m:r>
                  </m:oMath>
                </a14:m>
                <a:endParaRPr lang="en-US" sz="1800" dirty="0" smtClean="0"/>
              </a:p>
              <a:p>
                <a:pPr marL="0" indent="0" algn="l" rtl="0">
                  <a:buNone/>
                </a:pPr>
                <a:endParaRPr lang="en-US" sz="10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    </m:t>
                      </m:r>
                      <m:r>
                        <a:rPr lang="en-US" sz="1800" i="1">
                          <a:latin typeface="Cambria Math"/>
                        </a:rPr>
                        <m:t>𝐹𝑢𝑛𝑐𝑡𝑖𝑜𝑛𝑠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+,−,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/,∗</m:t>
                          </m:r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𝑐𝑜𝑠𝑖𝑛𝑒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</a:rPr>
                            <m:t>𝑠𝑖𝑛𝑒</m:t>
                          </m:r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</a:rPr>
                            <m:t>𝑝𝑜𝑤𝑒𝑟</m:t>
                          </m:r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𝑟𝑜𝑡𝑎𝑡𝑖𝑜𝑛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𝑟𝑜𝑡𝑎𝑡𝑖𝑜𝑛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𝑅𝐵𝐹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𝐼𝑅𝐵𝐹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 marL="0" indent="0" algn="l" rtl="0">
                  <a:buNone/>
                </a:pPr>
                <a:endParaRPr lang="en-US" sz="1200" dirty="0" smtClean="0"/>
              </a:p>
              <a:p>
                <a:pPr lvl="1" algn="l" rtl="0"/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𝑟𝑜𝑡𝑎𝑡𝑖𝑜𝑛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𝑖𝑙𝑑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𝑤𝑖𝑑𝑡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𝑖𝑙𝑑</m:t>
                            </m:r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𝑒𝑖𝑔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𝑖𝑙𝑑</m:t>
                            </m:r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𝑤𝑖𝑑𝑡</m:t>
                        </m:r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 smtClean="0"/>
              </a:p>
              <a:p>
                <a:pPr lvl="1" algn="l" rtl="0"/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𝑟𝑜𝑡𝑎𝑡𝑖𝑜𝑛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𝑐</m:t>
                        </m:r>
                        <m:r>
                          <a:rPr lang="en-US" sz="1400" i="1">
                            <a:latin typeface="Cambria Math"/>
                          </a:rPr>
                          <m:t>h</m:t>
                        </m:r>
                        <m:r>
                          <a:rPr lang="en-US" sz="1400" i="1">
                            <a:latin typeface="Cambria Math"/>
                          </a:rPr>
                          <m:t>𝑖𝑙𝑑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𝑒𝑖𝑔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1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𝑖𝑙𝑑</m:t>
                            </m:r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𝑤𝑖𝑑𝑡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1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𝑖𝑙𝑑</m:t>
                            </m:r>
                          </m:e>
                        </m:d>
                      </m:e>
                    </m:func>
                    <m:r>
                      <a:rPr lang="en-US" sz="1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𝑒𝑖𝑔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 smtClean="0">
                  <a:latin typeface="Cambria Math"/>
                </a:endParaRPr>
              </a:p>
              <a:p>
                <a:pPr lvl="1" algn="l" rtl="0"/>
                <a14:m>
                  <m:oMath xmlns:m="http://schemas.openxmlformats.org/officeDocument/2006/math" xmlns="">
                    <m:r>
                      <a:rPr lang="en-US" sz="1400" b="0" i="1" smtClean="0">
                        <a:latin typeface="Cambria Math"/>
                      </a:rPr>
                      <m:t>𝑅𝐵𝐹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𝑖𝑙𝑑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𝑖𝑙𝑑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𝑖𝑙𝑑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𝑖𝑙𝑑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𝑖𝑙𝑑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𝑖𝑙𝑑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400" b="0" i="1" dirty="0" smtClean="0">
                  <a:latin typeface="Cambria Math"/>
                </a:endParaRPr>
              </a:p>
              <a:p>
                <a:pPr lvl="1" algn="l" rtl="0"/>
                <a14:m>
                  <m:oMath xmlns:m="http://schemas.openxmlformats.org/officeDocument/2006/math" xmlns="">
                    <m:r>
                      <a:rPr lang="en-US" sz="1400" b="0" i="1" smtClean="0">
                        <a:latin typeface="Cambria Math"/>
                      </a:rPr>
                      <m:t>𝐼𝑅𝐵𝐹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𝑖𝑙𝑑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𝑖𝑙𝑑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𝑖𝑙𝑑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14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𝑖𝑙𝑑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𝑖𝑙𝑑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𝑖𝑙𝑑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−</m:t>
                        </m:r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  <m:r>
                          <a:rPr lang="en-US" sz="1400" i="1">
                            <a:latin typeface="Cambria Math"/>
                          </a:rPr>
                          <m:t>/</m:t>
                        </m:r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400" i="1" dirty="0">
                  <a:latin typeface="Cambria Math"/>
                </a:endParaRPr>
              </a:p>
              <a:p>
                <a:pPr lvl="1" algn="l" rtl="0"/>
                <a:endParaRPr lang="en-US" sz="1000" dirty="0" smtClean="0"/>
              </a:p>
              <a:p>
                <a:pPr marL="400050" lvl="1" indent="0" algn="l" rtl="0">
                  <a:buNone/>
                </a:pPr>
                <a:r>
                  <a:rPr lang="en-US" sz="1800" dirty="0" smtClean="0"/>
                  <a:t>Above functions may assist in convergence of the GP algorithm in relevant cases.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29600" cy="4536504"/>
              </a:xfrm>
              <a:blipFill rotWithShape="1">
                <a:blip r:embed="rId2"/>
                <a:stretch>
                  <a:fillRect l="-1037" t="-10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025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Evolving Transformation	</a:t>
            </a: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4176"/>
                <a:ext cx="8229600" cy="4925144"/>
              </a:xfrm>
            </p:spPr>
            <p:txBody>
              <a:bodyPr>
                <a:normAutofit fontScale="77500" lnSpcReduction="20000"/>
              </a:bodyPr>
              <a:lstStyle/>
              <a:p>
                <a:pPr algn="l" rtl="0"/>
                <a:r>
                  <a:rPr lang="en-US" sz="2800" dirty="0" smtClean="0"/>
                  <a:t>Rank-based selection</a:t>
                </a:r>
              </a:p>
              <a:p>
                <a:pPr lvl="1" algn="l" rtl="0"/>
                <a:r>
                  <a:rPr lang="en-US" sz="2000" dirty="0" smtClean="0"/>
                  <a:t>Chromosomes ordered by their fitness values (due to, e.g., MI measure)</a:t>
                </a:r>
              </a:p>
              <a:p>
                <a:pPr lvl="1" algn="l" rtl="0"/>
                <a:r>
                  <a:rPr lang="en-US" sz="2000" dirty="0" smtClean="0"/>
                  <a:t>Probability of chromosome selection based on its relative rank</a:t>
                </a:r>
              </a:p>
              <a:p>
                <a:pPr lvl="1" algn="l" rtl="0"/>
                <a:endParaRPr lang="en-US" sz="2400" dirty="0" smtClean="0"/>
              </a:p>
              <a:p>
                <a:pPr algn="l" rtl="0"/>
                <a:r>
                  <a:rPr lang="en-US" sz="2800" dirty="0" smtClean="0"/>
                  <a:t>Crossover</a:t>
                </a:r>
              </a:p>
              <a:p>
                <a:pPr lvl="1" algn="l" rtl="0"/>
                <a:r>
                  <a:rPr lang="en-US" sz="2000" dirty="0" smtClean="0"/>
                  <a:t>Separately between </a:t>
                </a:r>
                <a14:m/>
                <a:r>
                  <a:rPr lang="en-US" sz="2000" dirty="0">
                    <a:solidFill>
                      <a:schemeClr val="tx1"/>
                    </a:solidFill>
                  </a:rPr>
                  <a:t>-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trees and </a:t>
                </a:r>
                <a14:m/>
                <a:r>
                  <a:rPr lang="en-US" sz="2000" dirty="0" smtClean="0">
                    <a:solidFill>
                      <a:schemeClr val="tx1"/>
                    </a:solidFill>
                  </a:rPr>
                  <a:t>-trees of parent chromosomes</a:t>
                </a:r>
              </a:p>
              <a:p>
                <a:pPr lvl="1" algn="l" rtl="0"/>
                <a:r>
                  <a:rPr lang="en-US" sz="2000" dirty="0" smtClean="0"/>
                  <a:t>Also, between </a:t>
                </a:r>
                <a14:m/>
                <a:r>
                  <a:rPr lang="en-US" sz="2000" dirty="0"/>
                  <a:t>-</a:t>
                </a:r>
                <a:r>
                  <a:rPr lang="en-US" sz="2000" dirty="0" smtClean="0"/>
                  <a:t>tree and </a:t>
                </a:r>
                <a14:m/>
                <a:r>
                  <a:rPr lang="en-US" sz="2000" dirty="0" smtClean="0"/>
                  <a:t>-</a:t>
                </a:r>
                <a:r>
                  <a:rPr lang="en-US" sz="2000" dirty="0"/>
                  <a:t>tree, with low </a:t>
                </a:r>
                <a:r>
                  <a:rPr lang="en-US" sz="2000" dirty="0" smtClean="0"/>
                  <a:t>probability, to maintain transformation consistency (e.g., rotation, scale)</a:t>
                </a:r>
              </a:p>
              <a:p>
                <a:pPr lvl="1" algn="l" rtl="0"/>
                <a:endParaRPr lang="he-IL" sz="2000" dirty="0" smtClean="0"/>
              </a:p>
              <a:p>
                <a:pPr algn="l" rtl="0"/>
                <a:r>
                  <a:rPr lang="en-US" sz="2800" dirty="0" smtClean="0"/>
                  <a:t>Mutation</a:t>
                </a:r>
              </a:p>
              <a:p>
                <a:pPr lvl="1" algn="l" rtl="0"/>
                <a:r>
                  <a:rPr lang="en-US" sz="2000" dirty="0" smtClean="0"/>
                  <a:t>Replace sub-tree of random node with random sub-tree.</a:t>
                </a:r>
              </a:p>
              <a:p>
                <a:pPr lvl="1" algn="l" rtl="0"/>
                <a:r>
                  <a:rPr lang="en-US" sz="2000" dirty="0" smtClean="0"/>
                  <a:t>Replace random node with random node of same arity.</a:t>
                </a:r>
              </a:p>
              <a:p>
                <a:pPr lvl="1" algn="l" rtl="0"/>
                <a:r>
                  <a:rPr lang="en-US" sz="2000" dirty="0" smtClean="0"/>
                  <a:t>Adapt mutation rate according to convergence.</a:t>
                </a:r>
              </a:p>
              <a:p>
                <a:pPr lvl="1" algn="l" rtl="0"/>
                <a:endParaRPr lang="en-US" sz="2000" dirty="0" smtClean="0"/>
              </a:p>
              <a:p>
                <a:pPr algn="l" rtl="0"/>
                <a:r>
                  <a:rPr lang="en-US" sz="2800" dirty="0" smtClean="0"/>
                  <a:t>Termination</a:t>
                </a:r>
              </a:p>
              <a:p>
                <a:pPr lvl="1" algn="l" rtl="0"/>
                <a:r>
                  <a:rPr lang="en-US" sz="2000" dirty="0" smtClean="0"/>
                  <a:t>Fitness is not ”significantly” updated for several generations</a:t>
                </a:r>
              </a:p>
              <a:p>
                <a:pPr lvl="1" algn="l" rtl="0"/>
                <a:r>
                  <a:rPr lang="en-US" sz="2000" dirty="0" smtClean="0"/>
                  <a:t>Solution is “best” chromosome in last generation</a:t>
                </a:r>
                <a:endParaRPr lang="he-IL" sz="20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4176"/>
                <a:ext cx="8229600" cy="4925144"/>
              </a:xfrm>
              <a:blipFill rotWithShape="1">
                <a:blip r:embed="rId2"/>
                <a:stretch>
                  <a:fillRect l="-963" t="-2351" b="-1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27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Initial Results</a:t>
            </a: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400600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sz="2600" dirty="0" smtClean="0"/>
                  <a:t>GP parameters:</a:t>
                </a:r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400" dirty="0" smtClean="0"/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400" dirty="0" smtClean="0"/>
              </a:p>
              <a:p>
                <a:pPr algn="l" rtl="0"/>
                <a:endParaRPr lang="en-US" sz="2400" dirty="0" smtClean="0"/>
              </a:p>
              <a:p>
                <a:pPr algn="l" rtl="0"/>
                <a:endParaRPr lang="en-US" sz="1500" dirty="0"/>
              </a:p>
              <a:p>
                <a:pPr algn="l" rtl="0"/>
                <a:r>
                  <a:rPr lang="en-US" sz="2600" dirty="0" smtClean="0"/>
                  <a:t>RMSE is used to assess the correctness of the final transformation.</a:t>
                </a:r>
              </a:p>
              <a:p>
                <a:pPr lvl="1" algn="l" rtl="0"/>
                <a:r>
                  <a:rPr lang="en-US" sz="1900" dirty="0" smtClean="0"/>
                  <a:t>Between N (~10) random transformed points from the sensed image </a:t>
                </a:r>
                <a14:m>
                  <m:oMath xmlns:m="http://schemas.openxmlformats.org/officeDocument/2006/math" xmlns="">
                    <m:d>
                      <m:dPr>
                        <m:begChr m:val="{"/>
                        <m:endChr m:val="}"/>
                        <m:ctrlPr>
                          <a:rPr lang="en-US" sz="19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9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9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19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/>
                  <a:t>and their corresponding ‘ground </a:t>
                </a:r>
                <a:r>
                  <a:rPr lang="en-US" sz="1900" dirty="0"/>
                  <a:t>truth’ </a:t>
                </a:r>
                <a:r>
                  <a:rPr lang="en-US" sz="1900" dirty="0" smtClean="0"/>
                  <a:t>points </a:t>
                </a:r>
                <a14:m>
                  <m:oMath xmlns:m="http://schemas.openxmlformats.org/officeDocument/2006/math" xmlns="">
                    <m:d>
                      <m:dPr>
                        <m:begChr m:val="{"/>
                        <m:endChr m:val="}"/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9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9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19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900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900" dirty="0" smtClean="0"/>
                  <a:t>.</a:t>
                </a:r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𝑅𝑀𝑆𝐸</m:t>
                      </m:r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9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9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19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9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9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9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9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9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9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1900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900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9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9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9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9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9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1900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900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9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1900" dirty="0" smtClean="0"/>
              </a:p>
              <a:p>
                <a:pPr lvl="1" algn="l" rtl="0"/>
                <a:r>
                  <a:rPr lang="en-US" sz="1900" dirty="0" smtClean="0"/>
                  <a:t>RMSE of ~1 pixel is considered a successful registration.</a:t>
                </a:r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400" dirty="0" smtClean="0"/>
              </a:p>
              <a:p>
                <a:pPr algn="l" rtl="0"/>
                <a:endParaRPr lang="en-US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400600"/>
              </a:xfrm>
              <a:blipFill rotWithShape="1">
                <a:blip r:embed="rId2"/>
                <a:stretch>
                  <a:fillRect l="-963" t="-15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15</a:t>
            </a:fld>
            <a:endParaRPr lang="he-IL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05714"/>
              </p:ext>
            </p:extLst>
          </p:nvPr>
        </p:nvGraphicFramePr>
        <p:xfrm>
          <a:off x="3203848" y="1196752"/>
          <a:ext cx="3575720" cy="211264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173113"/>
                <a:gridCol w="2402607"/>
              </a:tblGrid>
              <a:tr h="255982">
                <a:tc>
                  <a:txBody>
                    <a:bodyPr/>
                    <a:lstStyle/>
                    <a:p>
                      <a:pPr algn="ctr" rtl="0"/>
                      <a:r>
                        <a:rPr lang="en-US" sz="1700" b="0" dirty="0" smtClean="0"/>
                        <a:t>150</a:t>
                      </a:r>
                      <a:endParaRPr lang="he-IL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700" b="0" dirty="0" smtClean="0"/>
                        <a:t>Population size</a:t>
                      </a:r>
                      <a:endParaRPr lang="he-IL" sz="1700" b="0" dirty="0"/>
                    </a:p>
                  </a:txBody>
                  <a:tcPr/>
                </a:tc>
              </a:tr>
              <a:tr h="329548">
                <a:tc>
                  <a:txBody>
                    <a:bodyPr/>
                    <a:lstStyle/>
                    <a:p>
                      <a:pPr algn="ctr" rtl="0"/>
                      <a:r>
                        <a:rPr lang="en-US" sz="1700" dirty="0" smtClean="0"/>
                        <a:t>0.9</a:t>
                      </a:r>
                      <a:endParaRPr lang="he-I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700" dirty="0" smtClean="0"/>
                        <a:t>Crossover probability</a:t>
                      </a:r>
                      <a:endParaRPr lang="he-IL" sz="1700" dirty="0"/>
                    </a:p>
                  </a:txBody>
                  <a:tcPr/>
                </a:tc>
              </a:tr>
              <a:tr h="275022">
                <a:tc>
                  <a:txBody>
                    <a:bodyPr/>
                    <a:lstStyle/>
                    <a:p>
                      <a:pPr algn="ctr" rtl="0"/>
                      <a:r>
                        <a:rPr lang="en-US" sz="1700" dirty="0" smtClean="0"/>
                        <a:t>0.3</a:t>
                      </a:r>
                      <a:endParaRPr lang="he-I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700" dirty="0" smtClean="0"/>
                        <a:t>Mutation rate</a:t>
                      </a:r>
                      <a:endParaRPr lang="he-IL" sz="1700" dirty="0"/>
                    </a:p>
                  </a:txBody>
                  <a:tcPr/>
                </a:tc>
              </a:tr>
              <a:tr h="241426">
                <a:tc>
                  <a:txBody>
                    <a:bodyPr/>
                    <a:lstStyle/>
                    <a:p>
                      <a:pPr algn="ctr" rtl="0"/>
                      <a:r>
                        <a:rPr lang="en-US" sz="1700" dirty="0" smtClean="0"/>
                        <a:t>3/150</a:t>
                      </a:r>
                      <a:endParaRPr lang="he-I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700" dirty="0" smtClean="0"/>
                        <a:t>Elitism</a:t>
                      </a:r>
                      <a:endParaRPr lang="he-IL" sz="1700" dirty="0"/>
                    </a:p>
                  </a:txBody>
                  <a:tcPr/>
                </a:tc>
              </a:tr>
              <a:tr h="286100">
                <a:tc>
                  <a:txBody>
                    <a:bodyPr/>
                    <a:lstStyle/>
                    <a:p>
                      <a:pPr algn="ctr" rtl="0"/>
                      <a:r>
                        <a:rPr lang="en-US" sz="1700" dirty="0" smtClean="0"/>
                        <a:t>6</a:t>
                      </a:r>
                      <a:endParaRPr lang="he-I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700" dirty="0" smtClean="0"/>
                        <a:t>Initial tree</a:t>
                      </a:r>
                      <a:r>
                        <a:rPr lang="en-US" sz="1700" baseline="0" dirty="0" smtClean="0"/>
                        <a:t> max. height</a:t>
                      </a:r>
                      <a:endParaRPr lang="he-IL" sz="17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rtl="0"/>
                      <a:r>
                        <a:rPr lang="en-US" sz="1700" dirty="0" smtClean="0"/>
                        <a:t>3</a:t>
                      </a:r>
                      <a:endParaRPr lang="he-I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700" dirty="0" smtClean="0"/>
                        <a:t>Mutation max. height</a:t>
                      </a:r>
                      <a:endParaRPr lang="he-IL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7942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30900" r="29721" b="4346"/>
          <a:stretch/>
        </p:blipFill>
        <p:spPr bwMode="auto">
          <a:xfrm>
            <a:off x="1331640" y="2132856"/>
            <a:ext cx="6264696" cy="41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Results (1)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13387"/>
          </a:xfrm>
        </p:spPr>
        <p:txBody>
          <a:bodyPr/>
          <a:lstStyle/>
          <a:p>
            <a:pPr algn="l" rtl="0"/>
            <a:r>
              <a:rPr lang="en-US" sz="2400" dirty="0"/>
              <a:t>256x256 pairs of </a:t>
            </a:r>
            <a:r>
              <a:rPr lang="en-US" sz="2400" dirty="0" smtClean="0"/>
              <a:t>Landsat 7 images </a:t>
            </a:r>
            <a:r>
              <a:rPr lang="en-US" sz="2400" dirty="0"/>
              <a:t>over the </a:t>
            </a:r>
            <a:r>
              <a:rPr lang="en-US" sz="2400" dirty="0" smtClean="0"/>
              <a:t>Washington, </a:t>
            </a:r>
            <a:r>
              <a:rPr lang="en-US" sz="2400" dirty="0"/>
              <a:t>DC area </a:t>
            </a:r>
            <a:r>
              <a:rPr lang="en-US" sz="2400" dirty="0" smtClean="0"/>
              <a:t>successfully registered (RMSE ~1 pixel).</a:t>
            </a:r>
            <a:r>
              <a:rPr lang="en-US" sz="2400" dirty="0"/>
              <a:t>	</a:t>
            </a:r>
            <a:endParaRPr lang="en-US" sz="2400" dirty="0" smtClean="0"/>
          </a:p>
          <a:p>
            <a:pPr lvl="1" algn="l" rtl="0"/>
            <a:r>
              <a:rPr lang="en-US" sz="1800" dirty="0" smtClean="0"/>
              <a:t>Compared with a SIFT-based method </a:t>
            </a:r>
            <a:r>
              <a:rPr lang="en-US" sz="1800" dirty="0"/>
              <a:t>(</a:t>
            </a:r>
            <a:r>
              <a:rPr lang="en-US" sz="1800" dirty="0" smtClean="0"/>
              <a:t>similar results)</a:t>
            </a:r>
          </a:p>
          <a:p>
            <a:pPr algn="l" rtl="0"/>
            <a:endParaRPr lang="en-US" sz="2400" dirty="0" smtClean="0"/>
          </a:p>
          <a:p>
            <a:pPr algn="l" rtl="0"/>
            <a:endParaRPr lang="he-IL" dirty="0"/>
          </a:p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16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167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040559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200" dirty="0" smtClean="0"/>
                  <a:t>5351x5051 image (~27M pixels) of Landsat-7 images over Colorado</a:t>
                </a:r>
              </a:p>
              <a:p>
                <a:pPr algn="l" rtl="0"/>
                <a:r>
                  <a:rPr lang="en-US" sz="2200" dirty="0" smtClean="0"/>
                  <a:t>Semi-synthetic image pair  (translation only)</a:t>
                </a:r>
              </a:p>
              <a:p>
                <a:pPr algn="l" rtl="0"/>
                <a:r>
                  <a:rPr lang="en-US" sz="2200" dirty="0" smtClean="0"/>
                  <a:t>Ground truth: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7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𝒙</m:t>
                        </m:r>
                        <m:r>
                          <a:rPr lang="en-US" sz="1700" b="1" i="1">
                            <a:latin typeface="Cambria Math"/>
                          </a:rPr>
                          <m:t>,</m:t>
                        </m:r>
                        <m:r>
                          <a:rPr lang="en-US" sz="1700" b="1" i="1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1700" b="1" i="1">
                        <a:latin typeface="Cambria Math"/>
                      </a:rPr>
                      <m:t>:</m:t>
                    </m:r>
                    <m:r>
                      <a:rPr lang="en-US" sz="1700" i="1">
                        <a:latin typeface="Cambria Math"/>
                      </a:rPr>
                      <m:t>𝑥</m:t>
                    </m:r>
                    <m:r>
                      <a:rPr lang="en-US" sz="1700" i="1">
                        <a:latin typeface="Cambria Math"/>
                      </a:rPr>
                      <m:t>−</m:t>
                    </m:r>
                    <m:r>
                      <a:rPr lang="en-US" sz="1700" i="1">
                        <a:latin typeface="Cambria Math"/>
                      </a:rPr>
                      <m:t>50</m:t>
                    </m:r>
                    <m:r>
                      <a:rPr lang="en-US" sz="17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700" dirty="0" smtClean="0"/>
                  <a:t>, </a:t>
                </a:r>
                <a:r>
                  <a:rPr lang="en-US" sz="1700" b="1" dirty="0" smtClean="0"/>
                  <a:t> 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7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𝒚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𝒙</m:t>
                        </m:r>
                        <m:r>
                          <a:rPr lang="en-US" sz="1700" b="1" i="1">
                            <a:latin typeface="Cambria Math"/>
                          </a:rPr>
                          <m:t>,</m:t>
                        </m:r>
                        <m:r>
                          <a:rPr lang="en-US" sz="1700" b="1" i="1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1700" b="1" i="1">
                        <a:latin typeface="Cambria Math"/>
                      </a:rPr>
                      <m:t>:</m:t>
                    </m:r>
                  </m:oMath>
                </a14:m>
                <a:r>
                  <a:rPr lang="en-US" sz="1700" dirty="0"/>
                  <a:t> </a:t>
                </a:r>
                <a14:m>
                  <m:oMath xmlns:m="http://schemas.openxmlformats.org/officeDocument/2006/math" xmlns="">
                    <m:r>
                      <a:rPr lang="en-US" sz="1700" i="1">
                        <a:latin typeface="Cambria Math"/>
                      </a:rPr>
                      <m:t>𝑦</m:t>
                    </m:r>
                    <m:r>
                      <a:rPr lang="en-US" sz="1700" i="1">
                        <a:latin typeface="Cambria Math"/>
                      </a:rPr>
                      <m:t>−</m:t>
                    </m:r>
                    <m:r>
                      <a:rPr lang="en-US" sz="1700" i="1">
                        <a:latin typeface="Cambria Math"/>
                      </a:rPr>
                      <m:t>100</m:t>
                    </m:r>
                  </m:oMath>
                </a14:m>
                <a:endParaRPr lang="en-US" sz="1700" dirty="0" smtClean="0"/>
              </a:p>
              <a:p>
                <a:pPr marL="0" indent="0" algn="l" rtl="0">
                  <a:buNone/>
                </a:pPr>
                <a:endParaRPr lang="en-US" sz="1800" dirty="0"/>
              </a:p>
              <a:p>
                <a:pPr marL="0" indent="0" algn="l" rtl="0">
                  <a:buNone/>
                </a:pPr>
                <a:endParaRPr lang="en-US" sz="1800" dirty="0" smtClean="0"/>
              </a:p>
              <a:p>
                <a:pPr marL="0" indent="0" algn="l" rtl="0">
                  <a:buNone/>
                </a:pPr>
                <a:endParaRPr lang="en-US" sz="1800" dirty="0" smtClean="0"/>
              </a:p>
              <a:p>
                <a:pPr algn="l" rtl="0"/>
                <a:endParaRPr lang="en-US" sz="2200" dirty="0" smtClean="0"/>
              </a:p>
              <a:p>
                <a:pPr algn="l" rtl="0"/>
                <a:endParaRPr lang="en-US" sz="2200" dirty="0"/>
              </a:p>
              <a:p>
                <a:pPr algn="l" rtl="0"/>
                <a:endParaRPr lang="en-US" sz="2200" dirty="0" smtClean="0"/>
              </a:p>
              <a:p>
                <a:pPr algn="l" rtl="0"/>
                <a:endParaRPr lang="en-US" sz="2200" dirty="0" smtClean="0"/>
              </a:p>
              <a:p>
                <a:pPr algn="l" rtl="0"/>
                <a:r>
                  <a:rPr lang="en-US" sz="2200" dirty="0" smtClean="0"/>
                  <a:t>Successful registration </a:t>
                </a:r>
                <a:r>
                  <a:rPr lang="en-US" sz="2200" dirty="0"/>
                  <a:t>(RMSE ~1 pixel</a:t>
                </a:r>
                <a:r>
                  <a:rPr lang="en-US" sz="2200" dirty="0" smtClean="0"/>
                  <a:t>) </a:t>
                </a:r>
              </a:p>
              <a:p>
                <a:pPr algn="l" rtl="0"/>
                <a:r>
                  <a:rPr lang="en-US" sz="2200" dirty="0" smtClean="0"/>
                  <a:t>GP </a:t>
                </a:r>
                <a:r>
                  <a:rPr lang="en-US" sz="2200" dirty="0"/>
                  <a:t>solution</a:t>
                </a:r>
                <a:r>
                  <a:rPr lang="en-US" sz="2200" dirty="0" smtClean="0"/>
                  <a:t>: 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7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𝒙</m:t>
                        </m:r>
                        <m:r>
                          <a:rPr lang="en-US" sz="1700" b="1" i="1">
                            <a:latin typeface="Cambria Math"/>
                          </a:rPr>
                          <m:t>,</m:t>
                        </m:r>
                        <m:r>
                          <a:rPr lang="en-US" sz="1700" b="1" i="1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1700" b="1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sz="1700" dirty="0" smtClean="0"/>
                  <a:t>((-</a:t>
                </a:r>
                <a:r>
                  <a:rPr lang="en-US" sz="1700" dirty="0"/>
                  <a:t>56.59)+x)+</a:t>
                </a:r>
                <a:r>
                  <a:rPr lang="en-US" sz="1700" dirty="0" smtClean="0"/>
                  <a:t>2.71828 </a:t>
                </a:r>
              </a:p>
              <a:p>
                <a:pPr marL="0" indent="0" algn="l" rtl="0">
                  <a:buNone/>
                </a:pPr>
                <a:r>
                  <a:rPr lang="en-US" sz="1700" b="1" dirty="0"/>
                  <a:t>	</a:t>
                </a:r>
                <a:r>
                  <a:rPr lang="en-US" sz="1700" b="1" dirty="0" smtClean="0"/>
                  <a:t>	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7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𝒚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𝒙</m:t>
                        </m:r>
                        <m:r>
                          <a:rPr lang="en-US" sz="1700" b="1" i="1">
                            <a:latin typeface="Cambria Math"/>
                          </a:rPr>
                          <m:t>,</m:t>
                        </m:r>
                        <m:r>
                          <a:rPr lang="en-US" sz="1700" b="1" i="1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1700" b="1" i="1">
                        <a:latin typeface="Cambria Math"/>
                      </a:rPr>
                      <m:t>:</m:t>
                    </m:r>
                  </m:oMath>
                </a14:m>
                <a:r>
                  <a:rPr lang="en-US" sz="1700" dirty="0" smtClean="0"/>
                  <a:t> </a:t>
                </a:r>
                <a:r>
                  <a:rPr lang="es-ES" sz="1700" dirty="0" smtClean="0"/>
                  <a:t>((</a:t>
                </a:r>
                <a:r>
                  <a:rPr lang="es-ES" sz="1700" dirty="0"/>
                  <a:t>y+((-297.67)/2.71828))+(y/y))+</a:t>
                </a:r>
                <a:r>
                  <a:rPr lang="es-ES" sz="1700" dirty="0" smtClean="0"/>
                  <a:t>2.71828</a:t>
                </a:r>
                <a:endParaRPr lang="en-US" sz="1700" dirty="0" smtClean="0"/>
              </a:p>
              <a:p>
                <a:pPr algn="l" rtl="0"/>
                <a:endParaRPr lang="he-IL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040559"/>
              </a:xfrm>
              <a:blipFill rotWithShape="1">
                <a:blip r:embed="rId2"/>
                <a:stretch>
                  <a:fillRect l="-815" t="-7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07" y="2492896"/>
            <a:ext cx="6275545" cy="24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Results (2)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  <p:sp>
        <p:nvSpPr>
          <p:cNvPr id="12" name="הסבר מלבני מעוגל 11"/>
          <p:cNvSpPr/>
          <p:nvPr/>
        </p:nvSpPr>
        <p:spPr>
          <a:xfrm>
            <a:off x="5868144" y="4509120"/>
            <a:ext cx="3024336" cy="1292124"/>
          </a:xfrm>
          <a:prstGeom prst="wedgeRoundRectCallout">
            <a:avLst>
              <a:gd name="adj1" fmla="val -60844"/>
              <a:gd name="adj2" fmla="val 38605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</a:rPr>
              <a:t>Not concerned about non-conventional transformation expression, as long as alignment is suffic</a:t>
            </a:r>
            <a:r>
              <a:rPr lang="en-US" sz="1600" dirty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ently accurate.</a:t>
            </a:r>
            <a:endParaRPr lang="he-I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7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112568"/>
          </a:xfrm>
        </p:spPr>
        <p:txBody>
          <a:bodyPr>
            <a:normAutofit/>
          </a:bodyPr>
          <a:lstStyle/>
          <a:p>
            <a:pPr algn="l" rtl="0"/>
            <a:r>
              <a:rPr lang="en-US" sz="2200" dirty="0" smtClean="0"/>
              <a:t>5351x5051 image (~27M pixels) of Landsat-7 images over Colorado</a:t>
            </a:r>
          </a:p>
          <a:p>
            <a:pPr algn="l" rtl="0"/>
            <a:r>
              <a:rPr lang="en-US" sz="2200" dirty="0" smtClean="0"/>
              <a:t>Semi-synthetic </a:t>
            </a:r>
            <a:r>
              <a:rPr lang="en-US" sz="2200" dirty="0"/>
              <a:t>image </a:t>
            </a:r>
            <a:r>
              <a:rPr lang="en-US" sz="2200" dirty="0" smtClean="0"/>
              <a:t>pair using  </a:t>
            </a:r>
            <a:r>
              <a:rPr lang="en-US" sz="2200" dirty="0"/>
              <a:t>both rotation and </a:t>
            </a:r>
            <a:r>
              <a:rPr lang="en-US" sz="2200" dirty="0" smtClean="0"/>
              <a:t>translation</a:t>
            </a:r>
          </a:p>
          <a:p>
            <a:pPr algn="l" rtl="0"/>
            <a:r>
              <a:rPr lang="en-US" sz="2200" dirty="0"/>
              <a:t>Ground truth</a:t>
            </a:r>
            <a:r>
              <a:rPr lang="en-US" sz="2200" dirty="0" smtClean="0"/>
              <a:t>:</a:t>
            </a:r>
          </a:p>
          <a:p>
            <a:pPr algn="l" rtl="0"/>
            <a:endParaRPr lang="en-US" sz="2200" dirty="0"/>
          </a:p>
          <a:p>
            <a:pPr algn="l" rtl="0"/>
            <a:endParaRPr lang="en-US" sz="2200" dirty="0" smtClean="0"/>
          </a:p>
          <a:p>
            <a:pPr algn="l" rtl="0"/>
            <a:endParaRPr lang="en-US" sz="2200" dirty="0"/>
          </a:p>
          <a:p>
            <a:pPr algn="l" rtl="0"/>
            <a:endParaRPr lang="en-US" sz="2200" dirty="0" smtClean="0"/>
          </a:p>
          <a:p>
            <a:pPr algn="l" rtl="0"/>
            <a:endParaRPr lang="en-US" sz="2200" dirty="0" smtClean="0"/>
          </a:p>
          <a:p>
            <a:pPr algn="l" rtl="0"/>
            <a:endParaRPr lang="en-US" sz="1200" dirty="0" smtClean="0"/>
          </a:p>
          <a:p>
            <a:pPr algn="l" rtl="0"/>
            <a:r>
              <a:rPr lang="en-US" sz="2200" dirty="0" smtClean="0"/>
              <a:t>Registration result: RMSE ≈6 </a:t>
            </a:r>
            <a:r>
              <a:rPr lang="en-US" sz="2200" dirty="0"/>
              <a:t>pixel. </a:t>
            </a:r>
            <a:endParaRPr lang="en-US" sz="2200" dirty="0" smtClean="0"/>
          </a:p>
          <a:p>
            <a:pPr algn="l" rtl="0"/>
            <a:r>
              <a:rPr lang="en-US" sz="2200" dirty="0" smtClean="0"/>
              <a:t>GP </a:t>
            </a:r>
            <a:r>
              <a:rPr lang="en-US" sz="2200" dirty="0"/>
              <a:t>solution</a:t>
            </a:r>
            <a:r>
              <a:rPr lang="en-US" sz="2200" dirty="0" smtClean="0"/>
              <a:t>:</a:t>
            </a:r>
            <a:endParaRPr lang="en-US" sz="2200" dirty="0"/>
          </a:p>
          <a:p>
            <a:pPr marL="0" indent="0" algn="l" rtl="0">
              <a:buNone/>
            </a:pPr>
            <a:endParaRPr lang="en-US" sz="22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36215" r="56395" b="38789"/>
          <a:stretch/>
        </p:blipFill>
        <p:spPr bwMode="auto">
          <a:xfrm>
            <a:off x="2022924" y="2269575"/>
            <a:ext cx="5193971" cy="238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Results (3)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CVPR ‘14  Workshop on Registration of               Very Large Images, June 23, 2014</a:t>
            </a:r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5776" y="1988840"/>
                <a:ext cx="5087547" cy="5666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/>
                          </a:rPr>
                          <m:t>𝒙</m:t>
                        </m:r>
                        <m:r>
                          <a:rPr lang="en-US" sz="1400" b="1" i="1">
                            <a:latin typeface="Cambria Math"/>
                          </a:rPr>
                          <m:t>,</m:t>
                        </m:r>
                        <m:r>
                          <a:rPr lang="en-US" sz="1400" b="1" i="1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1400" b="1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𝑟𝑜𝑡𝑎𝑡𝑒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>
                            <a:latin typeface="Cambria Math"/>
                          </a:rPr>
                          <m:t>0</m:t>
                        </m:r>
                        <m:r>
                          <a:rPr lang="en-US" sz="1400">
                            <a:latin typeface="Cambria Math"/>
                          </a:rPr>
                          <m:t>.</m:t>
                        </m:r>
                        <m:r>
                          <a:rPr lang="en-US" sz="1400">
                            <a:latin typeface="Cambria Math"/>
                          </a:rPr>
                          <m:t>2618</m:t>
                        </m:r>
                      </m:e>
                    </m:d>
                    <m:r>
                      <a:rPr lang="en-US" sz="1400">
                        <a:latin typeface="Cambria Math"/>
                      </a:rPr>
                      <m:t>+</m:t>
                    </m:r>
                    <m:r>
                      <a:rPr lang="en-US" sz="1400">
                        <a:latin typeface="Cambria Math"/>
                      </a:rPr>
                      <m:t>15</m:t>
                    </m:r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b="1" i="1" dirty="0">
                    <a:latin typeface="Cambria Math"/>
                  </a:rPr>
                  <a:t>, 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</a:rPr>
                          <m:t>𝒚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/>
                          </a:rPr>
                          <m:t>𝒙</m:t>
                        </m:r>
                        <m:r>
                          <a:rPr lang="en-US" sz="1400" b="1" i="1">
                            <a:latin typeface="Cambria Math"/>
                          </a:rPr>
                          <m:t>,</m:t>
                        </m:r>
                        <m:r>
                          <a:rPr lang="en-US" sz="1400" b="1" i="1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1400" b="1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𝑟𝑜𝑡𝑎𝑡𝑒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m:rPr>
                        <m:nor/>
                      </m:rPr>
                      <a:rPr lang="en-US" sz="1400"/>
                      <m:t>(</m:t>
                    </m:r>
                    <m:r>
                      <m:rPr>
                        <m:nor/>
                      </m:rPr>
                      <a:rPr lang="en-US" sz="1400"/>
                      <m:t>0.2618</m:t>
                    </m:r>
                    <m:r>
                      <m:rPr>
                        <m:nor/>
                      </m:rPr>
                      <a:rPr lang="en-US" sz="1400"/>
                      <m:t>) – </m:t>
                    </m:r>
                    <m:r>
                      <m:rPr>
                        <m:nor/>
                      </m:rPr>
                      <a:rPr lang="en-US" sz="1400"/>
                      <m:t>165</m:t>
                    </m:r>
                  </m:oMath>
                </a14:m>
                <a:endParaRPr lang="en-US" sz="1400" dirty="0"/>
              </a:p>
              <a:p>
                <a:pPr algn="l" rtl="0"/>
                <a:endParaRPr lang="he-IL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988840"/>
                <a:ext cx="5087547" cy="5666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4988" y="5367789"/>
                <a:ext cx="8447532" cy="15175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300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1300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US" sz="13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3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1300" b="1" i="1">
                              <a:latin typeface="Cambria Math"/>
                            </a:rPr>
                            <m:t>,</m:t>
                          </m:r>
                          <m:r>
                            <a:rPr lang="en-US" sz="1300" b="1" i="1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1300" b="1" i="1">
                          <a:latin typeface="Cambria Math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1300">
                          <a:latin typeface="Cambria Math"/>
                        </a:rPr>
                        <m:t>sin</m:t>
                      </m:r>
                      <m:r>
                        <a:rPr lang="en-US" sz="1300">
                          <a:latin typeface="Cambria Math"/>
                        </a:rPr>
                        <m:t>⁡(</m:t>
                      </m:r>
                      <m:r>
                        <a:rPr lang="en-US" sz="1300">
                          <a:latin typeface="Cambria Math"/>
                        </a:rPr>
                        <m:t>3</m:t>
                      </m:r>
                      <m:r>
                        <a:rPr lang="en-US" sz="1300">
                          <a:latin typeface="Cambria Math"/>
                        </a:rPr>
                        <m:t>.</m:t>
                      </m:r>
                      <m:r>
                        <a:rPr lang="en-US" sz="1300">
                          <a:latin typeface="Cambria Math"/>
                        </a:rPr>
                        <m:t>714</m:t>
                      </m:r>
                      <m:r>
                        <a:rPr lang="en-US" sz="1300">
                          <a:latin typeface="Cambria Math"/>
                        </a:rPr>
                        <m:t>)+(</m:t>
                      </m:r>
                      <m:r>
                        <a:rPr lang="en-US" sz="1300">
                          <a:latin typeface="Cambria Math"/>
                        </a:rPr>
                        <m:t>12</m:t>
                      </m:r>
                      <m:r>
                        <a:rPr lang="en-US" sz="1300">
                          <a:latin typeface="Cambria Math"/>
                        </a:rPr>
                        <m:t>.</m:t>
                      </m:r>
                      <m:r>
                        <a:rPr lang="en-US" sz="1300">
                          <a:latin typeface="Cambria Math"/>
                        </a:rPr>
                        <m:t>24</m:t>
                      </m:r>
                      <m:r>
                        <a:rPr lang="en-US" sz="13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3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300">
                              <a:latin typeface="Cambria Math"/>
                            </a:rPr>
                            <m:t>rotate</m:t>
                          </m:r>
                          <m:r>
                            <a:rPr lang="en-US" sz="1300"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sz="13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300">
                          <a:latin typeface="Cambria Math"/>
                        </a:rPr>
                        <m:t>((((</m:t>
                      </m:r>
                      <m:r>
                        <a:rPr lang="en-US" sz="1300" i="1">
                          <a:latin typeface="Cambria Math"/>
                        </a:rPr>
                        <m:t>−</m:t>
                      </m:r>
                      <m:r>
                        <a:rPr lang="en-US" sz="1300">
                          <a:latin typeface="Cambria Math"/>
                        </a:rPr>
                        <m:t>1953</m:t>
                      </m:r>
                      <m:r>
                        <a:rPr lang="en-US" sz="1300">
                          <a:latin typeface="Cambria Math"/>
                        </a:rPr>
                        <m:t>.</m:t>
                      </m:r>
                      <m:r>
                        <a:rPr lang="en-US" sz="1300">
                          <a:latin typeface="Cambria Math"/>
                        </a:rPr>
                        <m:t>79</m:t>
                      </m:r>
                      <m:r>
                        <a:rPr lang="en-US" sz="1300">
                          <a:latin typeface="Cambria Math"/>
                        </a:rPr>
                        <m:t>)+</m:t>
                      </m:r>
                      <m:r>
                        <a:rPr lang="en-US" sz="1300">
                          <a:latin typeface="Cambria Math"/>
                        </a:rPr>
                        <m:t>1995</m:t>
                      </m:r>
                      <m:r>
                        <a:rPr lang="en-US" sz="1300">
                          <a:latin typeface="Cambria Math"/>
                        </a:rPr>
                        <m:t>.</m:t>
                      </m:r>
                      <m:r>
                        <a:rPr lang="en-US" sz="1300">
                          <a:latin typeface="Cambria Math"/>
                        </a:rPr>
                        <m:t>74</m:t>
                      </m:r>
                      <m:r>
                        <a:rPr lang="en-US" sz="1300">
                          <a:latin typeface="Cambria Math"/>
                        </a:rPr>
                        <m:t>)</m:t>
                      </m:r>
                      <m:r>
                        <a:rPr lang="en-US" sz="1300" i="1"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300">
                          <a:latin typeface="Cambria Math"/>
                        </a:rPr>
                        <m:t>sin</m:t>
                      </m:r>
                      <m:r>
                        <a:rPr lang="en-US" sz="1300">
                          <a:latin typeface="Cambria Math"/>
                        </a:rPr>
                        <m:t>⁡(</m:t>
                      </m:r>
                      <m:r>
                        <a:rPr lang="en-US" sz="1300" i="1">
                          <a:latin typeface="Cambria Math"/>
                        </a:rPr>
                        <m:t>−</m:t>
                      </m:r>
                      <m:r>
                        <a:rPr lang="en-US" sz="1300">
                          <a:latin typeface="Cambria Math"/>
                        </a:rPr>
                        <m:t>6</m:t>
                      </m:r>
                      <m:r>
                        <a:rPr lang="en-US" sz="1300">
                          <a:latin typeface="Cambria Math"/>
                        </a:rPr>
                        <m:t>.</m:t>
                      </m:r>
                      <m:r>
                        <a:rPr lang="en-US" sz="1300">
                          <a:latin typeface="Cambria Math"/>
                        </a:rPr>
                        <m:t>05</m:t>
                      </m:r>
                      <m:r>
                        <a:rPr lang="en-US" sz="1300">
                          <a:latin typeface="Cambria Math"/>
                        </a:rPr>
                        <m:t>))</m:t>
                      </m:r>
                      <m:r>
                        <a:rPr lang="en-US" sz="1300" i="1">
                          <a:latin typeface="Cambria Math"/>
                        </a:rPr>
                        <m:t>−</m:t>
                      </m:r>
                      <m:r>
                        <a:rPr lang="en-US" sz="1300">
                          <a:latin typeface="Cambria Math"/>
                        </a:rPr>
                        <m:t>(</m:t>
                      </m:r>
                      <m:r>
                        <a:rPr lang="en-US" sz="1300" i="1">
                          <a:latin typeface="Cambria Math"/>
                        </a:rPr>
                        <m:t>−</m:t>
                      </m:r>
                      <m:r>
                        <a:rPr lang="en-US" sz="1300">
                          <a:latin typeface="Cambria Math"/>
                        </a:rPr>
                        <m:t>5048</m:t>
                      </m:r>
                      <m:r>
                        <a:rPr lang="en-US" sz="1300">
                          <a:latin typeface="Cambria Math"/>
                        </a:rPr>
                        <m:t>.</m:t>
                      </m:r>
                      <m:r>
                        <a:rPr lang="en-US" sz="1300">
                          <a:latin typeface="Cambria Math"/>
                        </a:rPr>
                        <m:t>61</m:t>
                      </m:r>
                      <m:r>
                        <a:rPr lang="en-US" sz="1300">
                          <a:latin typeface="Cambria Math"/>
                        </a:rPr>
                        <m:t>)))</m:t>
                      </m:r>
                      <m:r>
                        <a:rPr lang="en-US" sz="13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300" b="1" i="1" dirty="0" smtClean="0">
                  <a:latin typeface="Cambria Math"/>
                </a:endParaRPr>
              </a:p>
              <a:p>
                <a:pPr algn="l" rtl="0"/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300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1300" b="1" i="1">
                              <a:latin typeface="Cambria Math"/>
                            </a:rPr>
                            <m:t>𝒚</m:t>
                          </m:r>
                        </m:sub>
                      </m:sSub>
                      <m:r>
                        <a:rPr lang="en-US" sz="1300" b="1" i="1">
                          <a:latin typeface="Cambria Math"/>
                        </a:rPr>
                        <m:t> (</m:t>
                      </m:r>
                      <m:r>
                        <a:rPr lang="en-US" sz="1300" b="1" i="1">
                          <a:latin typeface="Cambria Math"/>
                        </a:rPr>
                        <m:t>𝒙</m:t>
                      </m:r>
                      <m:r>
                        <a:rPr lang="en-US" sz="1300" b="1" i="1">
                          <a:latin typeface="Cambria Math"/>
                        </a:rPr>
                        <m:t>,</m:t>
                      </m:r>
                      <m:r>
                        <a:rPr lang="en-US" sz="1300" b="1" i="1">
                          <a:latin typeface="Cambria Math"/>
                        </a:rPr>
                        <m:t>𝒚</m:t>
                      </m:r>
                      <m:r>
                        <a:rPr lang="en-US" sz="1300" b="1" i="1">
                          <a:latin typeface="Cambria Math"/>
                        </a:rPr>
                        <m:t>):</m:t>
                      </m:r>
                      <m:r>
                        <a:rPr lang="en-US" sz="1300" i="1">
                          <a:latin typeface="Cambria Math"/>
                        </a:rPr>
                        <m:t> ((</m:t>
                      </m:r>
                      <m:sSub>
                        <m:sSubPr>
                          <m:ctrlPr>
                            <a:rPr lang="en-US" sz="1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/>
                            </a:rPr>
                            <m:t>𝑟𝑜𝑡𝑎𝑡𝑒</m:t>
                          </m:r>
                          <m:r>
                            <a:rPr lang="en-US" sz="1300" i="1"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sz="13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300" i="1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300">
                          <a:latin typeface="Cambria Math"/>
                        </a:rPr>
                        <m:t>cos</m:t>
                      </m:r>
                      <m:r>
                        <a:rPr lang="en-US" sz="1300">
                          <a:latin typeface="Cambria Math"/>
                        </a:rPr>
                        <m:t>⁡</m:t>
                      </m:r>
                      <m:r>
                        <a:rPr lang="en-US" sz="1300" i="1">
                          <a:latin typeface="Cambria Math"/>
                        </a:rPr>
                        <m:t>(</m:t>
                      </m:r>
                      <m:r>
                        <a:rPr lang="en-US" sz="1300" i="1">
                          <a:latin typeface="Cambria Math"/>
                        </a:rPr>
                        <m:t>550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67</m:t>
                      </m:r>
                      <m:r>
                        <a:rPr lang="en-US" sz="1300" i="1">
                          <a:latin typeface="Cambria Math"/>
                        </a:rPr>
                        <m:t>−(−</m:t>
                      </m:r>
                      <m:r>
                        <a:rPr lang="en-US" sz="1300" i="1">
                          <a:latin typeface="Cambria Math"/>
                        </a:rPr>
                        <m:t>420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77</m:t>
                      </m:r>
                      <m:r>
                        <a:rPr lang="en-US" sz="1300" i="1">
                          <a:latin typeface="Cambria Math"/>
                        </a:rPr>
                        <m:t>)+(−</m:t>
                      </m:r>
                      <m:r>
                        <a:rPr lang="en-US" sz="1300" i="1">
                          <a:latin typeface="Cambria Math"/>
                        </a:rPr>
                        <m:t>69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61</m:t>
                      </m:r>
                      <m:r>
                        <a:rPr lang="en-US" sz="1300" i="1">
                          <a:latin typeface="Cambria Math"/>
                        </a:rPr>
                        <m:t>)))/</m:t>
                      </m:r>
                      <m:r>
                        <a:rPr lang="en-US" sz="1300" i="1">
                          <a:latin typeface="Cambria Math"/>
                        </a:rPr>
                        <m:t>69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58</m:t>
                      </m:r>
                      <m:r>
                        <a:rPr lang="en-US" sz="1300" i="1">
                          <a:latin typeface="Cambria Math"/>
                        </a:rPr>
                        <m:t>)+(((</m:t>
                      </m:r>
                      <m:sSub>
                        <m:sSubPr>
                          <m:ctrlPr>
                            <a:rPr lang="en-US" sz="1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/>
                            </a:rPr>
                            <m:t>𝑟𝑜𝑡𝑎𝑡𝑒</m:t>
                          </m:r>
                          <m:r>
                            <a:rPr lang="en-US" sz="1300" i="1"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sz="13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300" i="1">
                          <a:latin typeface="Cambria Math"/>
                        </a:rPr>
                        <m:t>(((((</m:t>
                      </m:r>
                      <m:r>
                        <a:rPr lang="en-US" sz="1300" i="1">
                          <a:latin typeface="Cambria Math"/>
                        </a:rPr>
                        <m:t>9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78</m:t>
                      </m:r>
                      <m:r>
                        <a:rPr lang="en-US" sz="1300" i="1">
                          <a:latin typeface="Cambria Math"/>
                        </a:rPr>
                        <m:t>+</m:t>
                      </m:r>
                      <m:r>
                        <a:rPr lang="en-US" sz="1300" i="1">
                          <a:latin typeface="Cambria Math"/>
                        </a:rPr>
                        <m:t>550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67</m:t>
                      </m:r>
                      <m:r>
                        <a:rPr lang="en-US" sz="1300" i="1">
                          <a:latin typeface="Cambria Math"/>
                        </a:rPr>
                        <m:t>)+((</m:t>
                      </m:r>
                      <m:r>
                        <m:rPr>
                          <m:sty m:val="p"/>
                        </m:rPr>
                        <a:rPr lang="en-US" sz="1300">
                          <a:latin typeface="Cambria Math"/>
                        </a:rPr>
                        <m:t>cos</m:t>
                      </m:r>
                      <m:r>
                        <a:rPr lang="en-US" sz="1300">
                          <a:latin typeface="Cambria Math"/>
                        </a:rPr>
                        <m:t>⁡</m:t>
                      </m:r>
                      <m:r>
                        <a:rPr lang="en-US" sz="1300" i="1">
                          <a:latin typeface="Cambria Math"/>
                        </a:rPr>
                        <m:t>(−</m:t>
                      </m:r>
                      <m:r>
                        <a:rPr lang="en-US" sz="1300" i="1">
                          <a:latin typeface="Cambria Math"/>
                        </a:rPr>
                        <m:t>94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34</m:t>
                      </m:r>
                      <m:r>
                        <a:rPr lang="en-US" sz="1300" i="1">
                          <a:latin typeface="Cambria Math"/>
                        </a:rPr>
                        <m:t>)+(−</m:t>
                      </m:r>
                      <m:r>
                        <a:rPr lang="en-US" sz="1300" i="1">
                          <a:latin typeface="Cambria Math"/>
                        </a:rPr>
                        <m:t>98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93</m:t>
                      </m:r>
                      <m:r>
                        <a:rPr lang="en-US" sz="1300" i="1">
                          <a:latin typeface="Cambria Math"/>
                        </a:rPr>
                        <m:t>))+(−</m:t>
                      </m:r>
                      <m:r>
                        <a:rPr lang="en-US" sz="1300" i="1">
                          <a:latin typeface="Cambria Math"/>
                        </a:rPr>
                        <m:t>98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93</m:t>
                      </m:r>
                      <m:r>
                        <a:rPr lang="en-US" sz="1300" i="1">
                          <a:latin typeface="Cambria Math"/>
                        </a:rPr>
                        <m:t>)))/(((−</m:t>
                      </m:r>
                      <m:r>
                        <a:rPr lang="en-US" sz="1300" i="1">
                          <a:latin typeface="Cambria Math"/>
                        </a:rPr>
                        <m:t>340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51</m:t>
                      </m:r>
                      <m:r>
                        <a:rPr lang="en-US" sz="1300" i="1">
                          <a:latin typeface="Cambria Math"/>
                        </a:rPr>
                        <m:t>)/</m:t>
                      </m:r>
                      <m:r>
                        <a:rPr lang="en-US" sz="1300" i="1">
                          <a:latin typeface="Cambria Math"/>
                        </a:rPr>
                        <m:t>1937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69</m:t>
                      </m:r>
                      <m:r>
                        <a:rPr lang="en-US" sz="1300" i="1">
                          <a:latin typeface="Cambria Math"/>
                        </a:rPr>
                        <m:t>)∗(−</m:t>
                      </m:r>
                      <m:r>
                        <a:rPr lang="en-US" sz="1300" i="1">
                          <a:latin typeface="Cambria Math"/>
                        </a:rPr>
                        <m:t>13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18</m:t>
                      </m:r>
                      <m:r>
                        <a:rPr lang="en-US" sz="1300" i="1">
                          <a:latin typeface="Cambria Math"/>
                        </a:rPr>
                        <m:t>) )))))/(</m:t>
                      </m:r>
                      <m:r>
                        <a:rPr lang="en-US" sz="1300" i="1">
                          <a:latin typeface="Cambria Math"/>
                        </a:rPr>
                        <m:t>9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78</m:t>
                      </m:r>
                      <m:r>
                        <a:rPr lang="en-US" sz="13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/>
                            </a:rPr>
                            <m:t>𝑟𝑜𝑡𝑎𝑡𝑒</m:t>
                          </m:r>
                        </m:e>
                        <m:sub>
                          <m:r>
                            <a:rPr lang="en-US" sz="13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300" i="1">
                          <a:latin typeface="Cambria Math"/>
                        </a:rPr>
                        <m:t>(((((−</m:t>
                      </m:r>
                      <m:r>
                        <a:rPr lang="en-US" sz="1300" i="1">
                          <a:latin typeface="Cambria Math"/>
                        </a:rPr>
                        <m:t>1953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79</m:t>
                      </m:r>
                      <m:r>
                        <a:rPr lang="en-US" sz="1300" i="1">
                          <a:latin typeface="Cambria Math"/>
                        </a:rPr>
                        <m:t>)+</m:t>
                      </m:r>
                      <m:r>
                        <a:rPr lang="en-US" sz="1300" i="1">
                          <a:latin typeface="Cambria Math"/>
                        </a:rPr>
                        <m:t>1995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74</m:t>
                      </m:r>
                      <m:r>
                        <a:rPr lang="en-US" sz="1300" i="1">
                          <a:latin typeface="Cambria Math"/>
                        </a:rPr>
                        <m:t>)∗</m:t>
                      </m:r>
                      <m:r>
                        <m:rPr>
                          <m:sty m:val="p"/>
                        </m:rPr>
                        <a:rPr lang="en-US" sz="1300">
                          <a:latin typeface="Cambria Math"/>
                        </a:rPr>
                        <m:t>sin</m:t>
                      </m:r>
                      <m:r>
                        <a:rPr lang="en-US" sz="1300">
                          <a:latin typeface="Cambria Math"/>
                        </a:rPr>
                        <m:t>⁡</m:t>
                      </m:r>
                      <m:r>
                        <a:rPr lang="en-US" sz="1300" i="1">
                          <a:latin typeface="Cambria Math"/>
                        </a:rPr>
                        <m:t>(−</m:t>
                      </m:r>
                      <m:r>
                        <a:rPr lang="en-US" sz="1300" i="1">
                          <a:latin typeface="Cambria Math"/>
                        </a:rPr>
                        <m:t>81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45</m:t>
                      </m:r>
                      <m:r>
                        <a:rPr lang="en-US" sz="1300" i="1">
                          <a:latin typeface="Cambria Math"/>
                        </a:rPr>
                        <m:t>) )−(−</m:t>
                      </m:r>
                      <m:r>
                        <a:rPr lang="en-US" sz="1300" i="1">
                          <a:latin typeface="Cambria Math"/>
                        </a:rPr>
                        <m:t>5048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61</m:t>
                      </m:r>
                      <m:r>
                        <a:rPr lang="en-US" sz="1300" i="1">
                          <a:latin typeface="Cambria Math"/>
                        </a:rPr>
                        <m:t>))) )+((</m:t>
                      </m:r>
                      <m:sSub>
                        <m:sSubPr>
                          <m:ctrlPr>
                            <a:rPr lang="en-US" sz="1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/>
                            </a:rPr>
                            <m:t>𝑟𝑜𝑡𝑎𝑡𝑒</m:t>
                          </m:r>
                        </m:e>
                        <m:sub>
                          <m:r>
                            <a:rPr lang="en-US" sz="13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300" i="1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300">
                          <a:latin typeface="Cambria Math"/>
                        </a:rPr>
                        <m:t>cos</m:t>
                      </m:r>
                      <m:r>
                        <a:rPr lang="en-US" sz="1300">
                          <a:latin typeface="Cambria Math"/>
                        </a:rPr>
                        <m:t>⁡</m:t>
                      </m:r>
                      <m:r>
                        <a:rPr lang="en-US" sz="1300" i="1">
                          <a:latin typeface="Cambria Math"/>
                        </a:rPr>
                        <m:t>(((((((</m:t>
                      </m:r>
                      <m:r>
                        <a:rPr lang="en-US" sz="1300" i="1">
                          <a:latin typeface="Cambria Math"/>
                        </a:rPr>
                        <m:t>2185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03</m:t>
                      </m:r>
                      <m:r>
                        <a:rPr lang="en-US" sz="1300" i="1">
                          <a:latin typeface="Cambria Math"/>
                        </a:rPr>
                        <m:t>/(−</m:t>
                      </m:r>
                      <m:r>
                        <a:rPr lang="en-US" sz="1300" i="1">
                          <a:latin typeface="Cambria Math"/>
                        </a:rPr>
                        <m:t>89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18</m:t>
                      </m:r>
                      <m:r>
                        <a:rPr lang="en-US" sz="1300" i="1">
                          <a:latin typeface="Cambria Math"/>
                        </a:rPr>
                        <m:t>))−(−</m:t>
                      </m:r>
                      <m:r>
                        <a:rPr lang="en-US" sz="1300" i="1">
                          <a:latin typeface="Cambria Math"/>
                        </a:rPr>
                        <m:t>1055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97</m:t>
                      </m:r>
                      <m:r>
                        <a:rPr lang="en-US" sz="1300" i="1">
                          <a:latin typeface="Cambria Math"/>
                        </a:rPr>
                        <m:t>))−</m:t>
                      </m:r>
                      <m:r>
                        <a:rPr lang="en-US" sz="1300" i="1">
                          <a:latin typeface="Cambria Math"/>
                        </a:rPr>
                        <m:t>2301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13</m:t>
                      </m:r>
                      <m:r>
                        <a:rPr lang="en-US" sz="1300" i="1">
                          <a:latin typeface="Cambria Math"/>
                        </a:rPr>
                        <m:t>)+(</m:t>
                      </m:r>
                      <m:r>
                        <m:rPr>
                          <m:sty m:val="p"/>
                        </m:rPr>
                        <a:rPr lang="en-US" sz="1300">
                          <a:latin typeface="Cambria Math"/>
                        </a:rPr>
                        <m:t>cos</m:t>
                      </m:r>
                      <m:r>
                        <a:rPr lang="en-US" sz="1300">
                          <a:latin typeface="Cambria Math"/>
                        </a:rPr>
                        <m:t>⁡</m:t>
                      </m:r>
                      <m:r>
                        <a:rPr lang="en-US" sz="1300" i="1">
                          <a:latin typeface="Cambria Math"/>
                        </a:rPr>
                        <m:t>(</m:t>
                      </m:r>
                      <m:r>
                        <a:rPr lang="en-US" sz="1300" i="1">
                          <a:latin typeface="Cambria Math"/>
                        </a:rPr>
                        <m:t>926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18</m:t>
                      </m:r>
                      <m:r>
                        <a:rPr lang="en-US" sz="1300" i="1">
                          <a:latin typeface="Cambria Math"/>
                        </a:rPr>
                        <m:t>)+(−</m:t>
                      </m:r>
                      <m:r>
                        <a:rPr lang="en-US" sz="1300" i="1">
                          <a:latin typeface="Cambria Math"/>
                        </a:rPr>
                        <m:t>98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93</m:t>
                      </m:r>
                      <m:r>
                        <a:rPr lang="en-US" sz="1300" i="1">
                          <a:latin typeface="Cambria Math"/>
                        </a:rPr>
                        <m:t>)))−(−</m:t>
                      </m:r>
                      <m:r>
                        <a:rPr lang="en-US" sz="1300" i="1">
                          <a:latin typeface="Cambria Math"/>
                        </a:rPr>
                        <m:t>98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93</m:t>
                      </m:r>
                      <m:r>
                        <a:rPr lang="en-US" sz="1300" i="1">
                          <a:latin typeface="Cambria Math"/>
                        </a:rPr>
                        <m:t>)))) )+(−</m:t>
                      </m:r>
                      <m:r>
                        <a:rPr lang="en-US" sz="1300" i="1">
                          <a:latin typeface="Cambria Math"/>
                        </a:rPr>
                        <m:t>98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93</m:t>
                      </m:r>
                      <m:r>
                        <a:rPr lang="en-US" sz="1300" i="1">
                          <a:latin typeface="Cambria Math"/>
                        </a:rPr>
                        <m:t>))+(−</m:t>
                      </m:r>
                      <m:r>
                        <a:rPr lang="en-US" sz="1300" i="1">
                          <a:latin typeface="Cambria Math"/>
                        </a:rPr>
                        <m:t>98</m:t>
                      </m:r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93</m:t>
                      </m:r>
                      <m:r>
                        <a:rPr lang="en-US" sz="1300" i="1">
                          <a:latin typeface="Cambria Math"/>
                        </a:rPr>
                        <m:t>))))</m:t>
                      </m:r>
                    </m:oMath>
                  </m:oMathPara>
                </a14:m>
                <a:endParaRPr lang="en-US" sz="1300" dirty="0"/>
              </a:p>
              <a:p>
                <a:pPr algn="l" rtl="0"/>
                <a:endParaRPr lang="he-IL" sz="13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88" y="5367789"/>
                <a:ext cx="8447532" cy="15175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93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Directions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dirty="0" smtClean="0"/>
              <a:t>Experiment with</a:t>
            </a:r>
            <a:r>
              <a:rPr lang="en-US" sz="2400" dirty="0"/>
              <a:t> </a:t>
            </a:r>
            <a:r>
              <a:rPr lang="en-US" sz="2400" dirty="0" smtClean="0"/>
              <a:t>more complex datasets, containing </a:t>
            </a:r>
            <a:r>
              <a:rPr lang="en-US" sz="2400" dirty="0"/>
              <a:t>deformations and other </a:t>
            </a:r>
            <a:r>
              <a:rPr lang="en-US" sz="2400" dirty="0" smtClean="0"/>
              <a:t>distortions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/>
              <a:t>Experiment </a:t>
            </a:r>
            <a:r>
              <a:rPr lang="en-US" sz="2400" dirty="0" smtClean="0"/>
              <a:t> with additional similarity </a:t>
            </a:r>
            <a:r>
              <a:rPr lang="en-US" sz="2400" dirty="0"/>
              <a:t>metrics </a:t>
            </a:r>
            <a:r>
              <a:rPr lang="en-US" sz="2400" dirty="0" smtClean="0"/>
              <a:t>(other than MI) used </a:t>
            </a:r>
            <a:r>
              <a:rPr lang="en-US" sz="2400" dirty="0"/>
              <a:t>in IR as </a:t>
            </a:r>
            <a:r>
              <a:rPr lang="en-US" sz="2400" dirty="0" smtClean="0"/>
              <a:t>quality </a:t>
            </a:r>
            <a:r>
              <a:rPr lang="en-US" sz="2400" dirty="0"/>
              <a:t>measure </a:t>
            </a:r>
            <a:endParaRPr lang="en-US" sz="2400" dirty="0" smtClean="0"/>
          </a:p>
          <a:p>
            <a:pPr lvl="1" algn="l" rtl="0"/>
            <a:r>
              <a:rPr lang="en-US" sz="1800" dirty="0" smtClean="0"/>
              <a:t>e.g</a:t>
            </a:r>
            <a:r>
              <a:rPr lang="en-US" sz="1800" dirty="0"/>
              <a:t>., partial </a:t>
            </a:r>
            <a:r>
              <a:rPr lang="en-US" sz="1800" dirty="0" err="1"/>
              <a:t>Hausdorff</a:t>
            </a:r>
            <a:r>
              <a:rPr lang="en-US" sz="1800" dirty="0"/>
              <a:t> </a:t>
            </a:r>
            <a:r>
              <a:rPr lang="en-US" sz="1800" dirty="0" smtClean="0"/>
              <a:t>distance, </a:t>
            </a:r>
            <a:r>
              <a:rPr lang="en-US" sz="1800" dirty="0"/>
              <a:t>cross-correlation, sum of squared </a:t>
            </a:r>
            <a:r>
              <a:rPr lang="en-US" sz="1800" dirty="0" smtClean="0"/>
              <a:t>intensity</a:t>
            </a:r>
          </a:p>
          <a:p>
            <a:pPr lvl="1" algn="l" rtl="0"/>
            <a:endParaRPr lang="en-US" sz="1800" dirty="0"/>
          </a:p>
          <a:p>
            <a:pPr algn="l" rtl="0"/>
            <a:r>
              <a:rPr lang="en-US" sz="2400" dirty="0" smtClean="0"/>
              <a:t>Incorporate additional </a:t>
            </a:r>
            <a:r>
              <a:rPr lang="en-US" sz="2400" dirty="0"/>
              <a:t>functional </a:t>
            </a:r>
            <a:r>
              <a:rPr lang="en-US" sz="2400" dirty="0" smtClean="0"/>
              <a:t>building blocks to speed up convergence </a:t>
            </a:r>
            <a:r>
              <a:rPr lang="en-US" sz="2400" dirty="0"/>
              <a:t>of </a:t>
            </a:r>
            <a:r>
              <a:rPr lang="en-US" sz="2400" dirty="0" smtClean="0"/>
              <a:t>GP algorithm.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 smtClean="0"/>
              <a:t>Explore various GP aspects</a:t>
            </a:r>
          </a:p>
          <a:p>
            <a:pPr lvl="1" algn="l" rtl="0"/>
            <a:r>
              <a:rPr lang="en-US" sz="2000" dirty="0" smtClean="0"/>
              <a:t>e.g., larger population vs. number of generations, mutation rate, </a:t>
            </a:r>
            <a:r>
              <a:rPr lang="en-US" sz="2000" i="1" dirty="0" smtClean="0"/>
              <a:t>islands</a:t>
            </a:r>
            <a:r>
              <a:rPr lang="en-US" sz="2000" dirty="0" smtClean="0"/>
              <a:t>, etc.</a:t>
            </a:r>
            <a:endParaRPr lang="he-IL" sz="2000" dirty="0"/>
          </a:p>
          <a:p>
            <a:pPr algn="l" rtl="0"/>
            <a:endParaRPr lang="en-US" sz="2200" dirty="0" smtClean="0"/>
          </a:p>
          <a:p>
            <a:pPr lvl="1" algn="l" rtl="0"/>
            <a:endParaRPr lang="en-US" sz="1800" dirty="0"/>
          </a:p>
          <a:p>
            <a:pPr algn="l" rtl="0"/>
            <a:endParaRPr lang="en-US" sz="2200" dirty="0" smtClean="0"/>
          </a:p>
          <a:p>
            <a:pPr algn="l" rtl="0"/>
            <a:endParaRPr lang="he-IL" dirty="0"/>
          </a:p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473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Motivation for GP-Based IR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Typical IR techniques exploit specific </a:t>
            </a:r>
            <a:r>
              <a:rPr lang="en-US" sz="2400" dirty="0"/>
              <a:t>domain </a:t>
            </a:r>
            <a:r>
              <a:rPr lang="en-US" sz="2400" dirty="0" smtClean="0"/>
              <a:t>knowledge and make certain </a:t>
            </a:r>
            <a:r>
              <a:rPr lang="en-US" sz="2400" dirty="0"/>
              <a:t>a priori </a:t>
            </a:r>
            <a:r>
              <a:rPr lang="en-US" sz="2400" dirty="0" smtClean="0"/>
              <a:t>assumptions.</a:t>
            </a:r>
          </a:p>
          <a:p>
            <a:pPr lvl="1" algn="l" rtl="0"/>
            <a:r>
              <a:rPr lang="en-US" sz="2000" dirty="0" smtClean="0"/>
              <a:t>e.g., transformation model, model parameter bounds, etc.</a:t>
            </a:r>
          </a:p>
          <a:p>
            <a:pPr algn="l" rtl="0"/>
            <a:endParaRPr lang="en-US" sz="1000" dirty="0" smtClean="0"/>
          </a:p>
          <a:p>
            <a:pPr algn="l" rtl="0"/>
            <a:r>
              <a:rPr lang="en-US" sz="2400" dirty="0" smtClean="0"/>
              <a:t>Very large images likely to give rise to more complex transformations, which standard techniques might not handle effectively</a:t>
            </a:r>
          </a:p>
          <a:p>
            <a:pPr lvl="1" algn="l" rtl="0"/>
            <a:r>
              <a:rPr lang="en-US" sz="2000" dirty="0" smtClean="0"/>
              <a:t>e.g., deformations and other distortions</a:t>
            </a:r>
          </a:p>
          <a:p>
            <a:pPr algn="l" rtl="0"/>
            <a:endParaRPr lang="en-US" sz="1000" dirty="0" smtClean="0"/>
          </a:p>
          <a:p>
            <a:pPr algn="l" rtl="0"/>
            <a:r>
              <a:rPr lang="en-US" sz="2400" i="1" dirty="0" smtClean="0"/>
              <a:t>Genetic </a:t>
            </a:r>
            <a:r>
              <a:rPr lang="en-US" sz="2400" i="1" dirty="0"/>
              <a:t>programming (GP)</a:t>
            </a:r>
            <a:r>
              <a:rPr lang="en-US" sz="2400" dirty="0"/>
              <a:t>-based approach </a:t>
            </a:r>
            <a:r>
              <a:rPr lang="en-US" sz="2400" dirty="0" smtClean="0"/>
              <a:t>could offer potentially significant advantage by searching for </a:t>
            </a:r>
            <a:r>
              <a:rPr lang="en-US" sz="2400" dirty="0" smtClean="0"/>
              <a:t>a complex </a:t>
            </a:r>
            <a:r>
              <a:rPr lang="en-US" sz="2400" dirty="0" smtClean="0"/>
              <a:t>transformation without prior assumptions.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5949280"/>
            <a:ext cx="2736304" cy="365125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CVPR ‘14  Workshop on Registration of       Very Large Images, June 23, 2014</a:t>
            </a:r>
            <a:endParaRPr lang="he-I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4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Computation time</a:t>
            </a:r>
          </a:p>
          <a:p>
            <a:pPr lvl="1" algn="l" rtl="0"/>
            <a:r>
              <a:rPr lang="en-US" sz="2000" dirty="0" smtClean="0"/>
              <a:t>e.g., parallelism</a:t>
            </a:r>
            <a:r>
              <a:rPr lang="en-US" sz="2000" dirty="0"/>
              <a:t>, hierarchical </a:t>
            </a:r>
            <a:r>
              <a:rPr lang="en-US" sz="2000" dirty="0" smtClean="0"/>
              <a:t>processing, sampling strategy (using fraction of the pixels), etc.</a:t>
            </a:r>
            <a:endParaRPr lang="en-US" sz="2000" dirty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i="1" dirty="0" smtClean="0"/>
              <a:t>Bloat</a:t>
            </a:r>
            <a:r>
              <a:rPr lang="en-US" sz="2400" dirty="0" smtClean="0"/>
              <a:t> phenomenon reflects growth of a genetic program without </a:t>
            </a:r>
            <a:r>
              <a:rPr lang="en-US" sz="2400" dirty="0"/>
              <a:t>(signiﬁcant) </a:t>
            </a:r>
            <a:r>
              <a:rPr lang="en-US" sz="2400" dirty="0" smtClean="0"/>
              <a:t>ﬁtness improvement</a:t>
            </a:r>
          </a:p>
          <a:p>
            <a:pPr lvl="1" algn="l" rtl="0"/>
            <a:r>
              <a:rPr lang="en-US" sz="2000" dirty="0" smtClean="0"/>
              <a:t>Basic </a:t>
            </a:r>
            <a:r>
              <a:rPr lang="en-US" sz="2000" dirty="0"/>
              <a:t>parsimony pressure </a:t>
            </a:r>
            <a:r>
              <a:rPr lang="en-US" sz="2000" dirty="0" smtClean="0"/>
              <a:t>method used (i.e., penalty proportional to program tree size); to be explored</a:t>
            </a:r>
            <a:endParaRPr lang="en-US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018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The GP approach attempts to provide </a:t>
            </a:r>
            <a:r>
              <a:rPr lang="en-US" sz="2400" dirty="0"/>
              <a:t>a robust and automatic solution without assuming </a:t>
            </a:r>
            <a:r>
              <a:rPr lang="en-US" sz="2400" dirty="0" smtClean="0"/>
              <a:t>a specific transformation model.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Initial results show promise for evolutionary approach for IR of (very) large images that give rise to more complex transformations.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Accuracy of initial results comparable </a:t>
            </a:r>
            <a:r>
              <a:rPr lang="en-US" sz="2400" dirty="0"/>
              <a:t>to </a:t>
            </a:r>
            <a:r>
              <a:rPr lang="en-US" sz="2400" dirty="0" smtClean="0"/>
              <a:t>other IR method(s)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 smtClean="0"/>
              <a:t>Future research will focus on more complex datasets and transformation types.</a:t>
            </a:r>
            <a:endParaRPr lang="en-US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21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270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400" b="1" dirty="0" smtClean="0"/>
              <a:t>Principles of Evolutionary Computation (EC)</a:t>
            </a:r>
            <a:endParaRPr lang="he-IL" sz="3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A</a:t>
            </a:r>
            <a:r>
              <a:rPr lang="en-US" sz="2400" dirty="0" smtClean="0"/>
              <a:t>lgorithm maintains a </a:t>
            </a:r>
            <a:r>
              <a:rPr lang="en-US" sz="2400" i="1" dirty="0" smtClean="0"/>
              <a:t>population</a:t>
            </a:r>
            <a:r>
              <a:rPr lang="en-US" sz="2400" dirty="0"/>
              <a:t> </a:t>
            </a:r>
            <a:r>
              <a:rPr lang="en-US" sz="2400" dirty="0" smtClean="0"/>
              <a:t>of candidate solutions </a:t>
            </a:r>
            <a:r>
              <a:rPr lang="en-US" sz="2400" dirty="0"/>
              <a:t>for the </a:t>
            </a:r>
            <a:r>
              <a:rPr lang="en-US" sz="2400" dirty="0" smtClean="0"/>
              <a:t>problem represented </a:t>
            </a:r>
            <a:r>
              <a:rPr lang="en-US" sz="2400" dirty="0"/>
              <a:t>by </a:t>
            </a:r>
            <a:r>
              <a:rPr lang="en-US" sz="2400" i="1" dirty="0" smtClean="0"/>
              <a:t>chromosomes</a:t>
            </a: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The properties of a chromosome are coded by its </a:t>
            </a:r>
            <a:r>
              <a:rPr lang="en-US" sz="2400" i="1" dirty="0" smtClean="0"/>
              <a:t>genes.</a:t>
            </a:r>
            <a:endParaRPr lang="en-US" sz="2400" dirty="0" smtClean="0"/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r>
              <a:rPr lang="en-US" sz="2400" i="1" dirty="0" smtClean="0"/>
              <a:t>Fitness</a:t>
            </a:r>
            <a:r>
              <a:rPr lang="en-US" sz="2400" dirty="0"/>
              <a:t> </a:t>
            </a:r>
            <a:r>
              <a:rPr lang="en-US" sz="2400" dirty="0" smtClean="0"/>
              <a:t>of </a:t>
            </a:r>
            <a:r>
              <a:rPr lang="en-US" sz="2400" dirty="0"/>
              <a:t>a </a:t>
            </a:r>
            <a:r>
              <a:rPr lang="en-US" sz="2400" dirty="0" smtClean="0"/>
              <a:t>chromosome is measured                                         by quality </a:t>
            </a:r>
            <a:r>
              <a:rPr lang="en-US" sz="2400" dirty="0"/>
              <a:t>of </a:t>
            </a:r>
            <a:r>
              <a:rPr lang="en-US" sz="2400" dirty="0" smtClean="0"/>
              <a:t>solution </a:t>
            </a:r>
            <a:r>
              <a:rPr lang="en-US" sz="2400" dirty="0"/>
              <a:t>it </a:t>
            </a:r>
            <a:r>
              <a:rPr lang="en-US" sz="2400" dirty="0" smtClean="0"/>
              <a:t>represents</a:t>
            </a:r>
            <a:endParaRPr lang="en-US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3</a:t>
            </a:fld>
            <a:endParaRPr lang="he-IL" dirty="0"/>
          </a:p>
        </p:txBody>
      </p:sp>
      <p:sp>
        <p:nvSpPr>
          <p:cNvPr id="8" name="AutoShape 4" descr="data:image/jpeg;base64,/9j/4AAQSkZJRgABAQAAAQABAAD/2wCEAAkGBxMSERUUEhQWFhUVGBgbGRQWGB0cGhwZGBgcGRwgHxggHCghHSAlIBcaITEiJSkrLi4uGCA1ODMsNygtLisBCgoKDg0OGhAQGzYkICYvLywvNDQsLywtNywsNywvLDQsLCwsLCwvNDQsLCwvLywsLCwsNCw0LCwsLC0sLywsLP/AABEIAKQBMwMBIgACEQEDEQH/xAAcAAEAAgMBAQEAAAAAAAAAAAAABQYDBAcCAQj/xABAEAACAQIDBgQDBAkEAQUBAAABAgMAEQQSIQUGEzFBUSJhcYEHMpEUQlKhFSMzU2KCscHRQ3Lh8JJzk7LS8TT/xAAaAQEAAwEBAQAAAAAAAAAAAAAAAgMEBQEG/8QALhEAAgICAQQBAgUDBQAAAAAAAAECAwQREgUhMUETYXEiUYHB8DKRoQYUsdHh/9oADAMBAAIRAxEAPwDuNKUoBVY2jjpY8RPJmbhQxoQt1CZmV/mGXMdba5gB9as9fCo+tAULE7y4mSIspjjzQSkKDq0kU3DujgkWIsdM2jczzrfn3pxCSxxGKMtnZXbOEVrSBPBnYG9jmtr0HW9WzhjsNOWlfSg7Dv70BobCxkk0ZeQKt2cKFv8AKrFRe/U2v71I18Ar7QClKUApSlAKUpQHxuVUPC7cxZjjiLHiK8Ujy5B4oJZAEXlYHMzIetoSfvA1fa85B2FAUyXemd1BQwLcwsxuW4SvKEKS8sr2J7Wytppc+TvJiYYmLIkmZ3yMWtlAxPDu5NhYBgRqOQF9b1deGNdBrz05+tCg7CgITYG1psQ3jSNFEaMcrZyWfNyYErl8N+Z+by1na+BQOVfaAUpSgFKUoBSlKAUpSgNTa87x4eZ41zOkbsi2JuyqSosNTcgVVcXjJmXJhsXxlZsPmla3hLzohUGMLbMG5cwAe4q615CAcgOd+XWgKNg9454IbymN3MU8vzMSWTiMFy3uiAR87W1toechHvBNIWRBCQplvLGzFSqRxv4D+IGTKel19hZMThEkRkdQVdWRhyurCxFxqL36VlCDsP8A950BU8bvNNCJGaOMxqCFOZs2YYdJrtpa12YadhUzu1tF8RAJHyXLNbJyyhiAbXNiQL2vpW9i8IkqMjqCrCxHL8xqPWvOAwMcKZI1stydSSSTqSWJJJPcmgNmlKUApSlAKUpQClKUApSufb7/ABF+zTNhsJGss6gcR3JEUdxcA21ZuRyi3PnXjaS2yddU7ZKEFts6DSuNYX4obQRgZYsPMn3kiDxv/KWdgT5G3rXVdg7ZhxkCTwNmR++hBGhBHQg6EVGM4y8MtyMS7HaVsdbJClKVMzilKUApSlAKUpQClK09sbTiwsDzztljjW7N/gdSToB3NAblK43i/injpGzYeGCKP7omDPIR3IV1C+mtTu5vxKaaZMNjY1jkk0jmjJ4TtzykE3Rj0BJB5XvVatg3pM2WYGTXX8koNR/nn2v1Oj0pSrDGKUpQClKUApSlAKUpQClK5/8AELf18LJ9lwiq2Iyhnd7lIlPK4HzMRyF+xPn42ktssqqnbNQgttnQKVwWHfXayNn+1rIf3ckMYQ+XgUMPY11bcbexNowF8vDljbLLETfK1rgg9VI1B9e1QhbGfg0ZWBfjJO2Ok/1LJSlKsMYpSlAKUpQClKUApSlAK/NeYmSct85xE+fvm4rD+gHtav0TtbaUWGheadwkcYJZj2HYcyewGprke0ty8bi3l2hh40iGIbMMHISrlQoAct8qyNa+XQAEXN71TfBzjpHU6Rl142Rzs8Na+3j/AKKpXRPggTkxoHyCdSO2cxLn/otVWHcXa0l1GGSDQ/rJZo2F+gAjZjf10q87h7XwODwKxAtHKrMJ4mBaXj/fz2FtbaHkVtbSqseqUXtnR631Gi+uNdT333sv9KrcG+uGZ1UcQZiBcqLXJt3qeOKS4XOt25C4ufQVrPmjNSlKAUpSgFKUoBXOfjezfZMOP9NsUmf2RyoPlmA9wK6NVK+IE64tG2ZCglxEwBa/y4dAbiV2HIgjwrzJ8q8ktrRZVPhZGet6af8AY5FWrtMkR3T51ZCluecOMtvO9qtGN3A2pC2RYVxS9JY5EQkfxJIy2PoSKx7K3fmgxsf2+MK4TjYbDhgyySoSCJGGmZBaQKDY25mxFYa8efNH2GX1rFljS4vbaa1r8/zO6wk5RfnYX9bV7rnzz4+bV5eGD91dP6f3NSuxcVNCpDvxbm/ivpp0N66SrkfE8kWylQez95o5JzAVKMPlLcm9P7d6nKgSFKUoBSlKAUpSgFfnvehSNp48NfNxgdfwGNMntau9bT2hFh4nmmcJHGCzMegH5k+Q1Nc22lujPtd2x2b7ISoTDxsgJeIEnNOOd2ubL90W6k1XbBzjpG/puXHFyFZJbXj+5QKufwaVjjsWR8ghiDHpnzORr3y/2rVT4ZbTY2L4VBr4wzufZCg/r9atHw5ngwmHfClDHjIyWnRzmaRyLCRWGjRm1gRytawPOjHolGW2dbrHVaL6VVV377b1r/k6DS9c8mixc5vNOVH4U5fQWrb2PhTh2LJIxLCxzcvpW9VyZ8xyReKVVpt7OFKiyx2jYayA9fTsOtWhWBFxqD1qDWnokns+0pSvAKUpQFD37+IP2OT7NhoxLiLBmLG0cQPLMRqWPPKOlVGD4l7SRgzrh5l6xhWjJ9HzN+Yqu7ULHG40vfP9qlvfnYGye2TLWGsNuRNTaR9f0/ouNZjRnZ3clvz4+3/uzqO6rfplxjsRYQwSFYMHmuEkTnJMOTScsq8lGo1NX3ETKiM7GyqCSfIVyv4JFuPjwL5LYc+WciS/vYLf0FdB3sgkfCSLGLsculwNAwJ5+QNbIPkkz5fJq+G2Ve96bRC7P3lnmZ2CqsXJdPFz79dK51vntQR7Rz4ZVefJbEcQXi1HgJ68Qf00NdA2fDkjReoUX9ev51x1STJOW+fjzZvXObc/4ctvK1dLGojOSi/ucrLyJVV8o/YmYN8MbGQzJh5VHNFQxn+VrsL+oq5YWSHaEKTxEg2troysDqrDuDXOKtPwuvmxgHyZ4j5Zyhze9gn5VoysaEEnEy4OXOyTjP7l73Y2xMsow04L3BySczYC+p6jz51cKqKsQbjmKkdj7xLNM0LKVdeV+TW527d65dkOJ1oy2TtKUqska+0MbHBE8srBY41LMx5ACuO7T+LOMlcnCxxQxX8JlUvIw6EqCoW/O1zVs+NpP6LI1ymaAP8A7eIOflfLXHK2YtEbNuRdVBS8l82f8VcYwEEkUImmZY4sTcrErObXkQ3Ol7gA6nSunbt7BTBxlQS8rnNNO3zyyHmzH8gOQGgr82bS/ZP3ym3fN923ne1fqDZRYwRF/myJm9covUMmpVy7EbYKL7Fb3u2zJnGFgNmb52HMA9L9NNTVK+ImOEUEKAs+Lzq0L31UoRmdjzy2upHW9quOI2aI8VNJmLFzfUcr62/oPauZb8g/pNs3XDx5PQO+b8z+YqePUpSSfsw5Nrrg5L0YzvTtG+bjRD+DheD65s3vVv3Q3p+15o5VEc8YBZAbqynQMp7X5jpXP63t0836Tw+X8E2f/wBPL/8AfJXQycaEIconMxMyydnGXfZ0Lb+FJQSJo8ZBBHO3/HOr1svEGSGN2FmZQSDprbXSqxI4UEk2A5mrRs7ErJEjocykDX8jXJtXfZ2oM2aUpVJMUpSgKJ8Q9+mwbrhsMqviXXMWf5Ik5BmA1Ykg2XTkffn675bVBDfbbm98jQx8M+Vgoa38169b+Iy7XxWfmwiZb/gyWFvK4NQ1YbrpqekfXdK6VjW4yssXJy3+nr0dC3Nx7bZxDPjcq/YyhTBKSUZiLiZr/PqCFX7pB6muoVxf4Sqx2pIV+VcNaT+aQZL/AEau0Vrrk5RTZ83nURoyJ1xe0mVjfTbDRqsMX7SXqOYXl9T38jVE3uwkeGwqzF2XExN+pkTVi7fctfxIeoOlrmr3t/Z6faVluc2W1unUVzj4nhuLgyfkzS/+5kGX8s9bKa9tb9nOus4xbXpbIqTevaL68SKL+BY8w92J19rVYd1N8XllGHxSqsjXMciaI9tSLH5Wtra5v7VTaxm/GwwT5/tEOX1zi/5Xv5V1bsWuNblHyjj4+bbK1Rl3TOwbRwoljZTz6eo5VO7nGT7KglBBUkC/4Ry/x7VGVL7tbQSaI5CTkYqbi2vP6a1yLl7O3Al6UpVBYKUpQHO9/fh8+IlOKwTIszACSJ7hJcugOYA5Xtpe1jYXtzqi7H3T2hiywjiijCSNG8kkgIVkNmsqi7W6d676TVW+HrAx4qxH/wDbif8A51XKqEnto3UdSyaIfHXPS/T/AB+Rvbn7tR7Pw4hQlmJLSSHm7nmx7cgAOgAr7vHtlIAsZBLS6ADoOVzUzI+UEnoCfpXO8G7YnEPiXGl7IOwHL6f1Jq6C2+xhlLy2S9c5312GTjY/sljPiAzSQnRcsYtxC33SdF63NvOr/i8ZHEjPIwVUBZiTyAFzUJulhnfiYyYES4mxVCNY4R+zT11LHzbyrWpOLTj5M8oRnFqS2igbT2RjYY88kSxIGVXlLh8gZgubKOYF7n0rp272xI8HAIo7nUsznm7nmx9bfQCtzG4VZo3jkF0dSrDyIsahtz8a3AMMzDjYVjC5Ol8o8DfzJY/XtU52zm/xPZXVRXUvwLRYKh9tqY2jxEejIwvbr2/x71Lg35UeQKMxNgNSarktrRcnotsMmZQ1rXANj5i9e6w4TELIiuhDKw0IrNWMuNPa+zIsVBJBMuaOVSrL5HsehB1B6ECuK7T+GG0YHKwhMTFfwPnCSZegdSLXHK4Otr6cq7tSp12Sg9xZKMnHwcf3S+Fs7TJLtDIscbBlw6NmLspuM7WAyg2OUXv18+vmvtYMa5EblQSQrWA5k2ryc5Te5Hjk29spWzNpPiOI72vnsLC2lqj96t21xiL4uHLHcxygXtfmCOqnqK2d3YCsXiBBZibH6f2rJtvbEOEj4kzWBICqBdmY8gqjUmtMXqKZnkk+xzOTYGOXELhssBkZGcPxGyZVIUk+DMDdhpar1ulusuDDO78SeS2aS1gFHJVHRb+5quS7xTtjExQwb5EiePIZEEhDsrXy8hbLyv1q57C25Di0LxE3U2eNhldG7Mp1HryNerL+btz3oqrorre4IzbYa0En+2rFuglsHD5gn6k1CYqASIVa9j251bcDhlijVEvlUAC/O1U3eUaYGelKVSTFKUoCqb8bkx7QCuGMWIjBCTAX8J1Kut/Et/cdLa1zTZ24u0Jp54BJhV+zuiPLeQ3zxrKCqZRfwuLgka3513SRwoJYgAcydAPeqbuntjDvtDaQSeJi80JULIpLBcLEpIAOoDAg26gioSrjLu0aqM7Ioi41zaTJXc7dSHZ0JSMl3c5pZm+Z2tb2A6KNB7mp+lKmZm23tlHmx8kmNnRmuiaKLDS1v8mtfb+xo8XA0UlwDYqy/MrDUMPMV9wWFcT4h5BYs7WF76Zifpy+lbOOxkcMbSSsERBdmbkP+8rVqh/T3KJeTlu0928bh3jT9TKJZOHG4YoSxVmGZSNNEbkTVp3U3OMEgnxLq8wBCKl8kd9CQTqzEaZrCo3a+88mIeB4MK5jhmEoaRwhcBHSwXUi/EvdrcvOrPsDeaLFFkytFMgu0Mlg1vxAg2ZfMVJZfy/g57KYY9UJcoruTLtYE9gazfDlLYdz3kP5KtYiL1P7BwiRwqIxYG5Pr1qq70aIEjSlKoLBSlKA4JvhvPNtCeQCR0wkbMkcSNlEmUlS7kakE8he1gNNTUFg4DA2fDO8Eg5PGxGvmvysPIg16XBNhnkwsgs8Dstj1W5yOO4YWN69swAuTYDmTXNssnzfc+8wMLFeLH8Ke13evfvv/NHX91N8xidn8WcqkyMYZAORlABuvkQQ3vVW3z2tIJEwmHfhs6l5JANVivYBegZjcX6AGsO6OxnOyJsQVI4uI4yA/ulQRhredi3pao/eCe2LhnbSOeFYs3QSxuzZSf4g5t/t863zsnGiTj50fCZMYxskod0m9fb0Rr7uYZh4485PN3Zi5/mJvU9ujtOSGdcJK7SRyKxgd9WUoLtGW+9p4gTroe1a9eNiAzbShCajDCR5G6AvG0ar6nOT6DzrnYN1ruS3vfkyRbbLjvFtUYXDSTWzFQAq/idiFUe5Irnn6GWVjLi/10z2zk6JpyAQWFhewuL1c9/sI0mCcoCzRNHLlHMiJwxA87A1XcNiFkUOhDKwuCK1dUssjxS7I9k2l2NOOV8B+uw5bhJrLhySyMnUqCfCw5i1hpar/tXEA4ZmU3DqLHuGtb8jVB23PliKqM0kngjQc2ZtAAPz8rV0bZOwA8EOGcm0ccall5/q1C9b87VPp1k5VS5eF4JQ2/JYt1IsuDhH8N//ACJP96lq8QxhVCjkoAHoNK91eXilKUAqA2nvAglOHS5e2rD5V0uRfvb+tbG9G02w8BZFJdjlXTkT1/71qrbHwBjBZ9ZH1Ynnrrb/ADVlcdsjJ6RI1QN5X4m0yG5QQIUB5BpC2Zh52AX2Per/AFz7eHPisXxcBHxTh0Mcz5gEk1uI0P3nUkm97C9uujLhKdTjHyVa2j7WPY78PacBX/XSRJB3CKZFY+hBF/4q0TtgBuGYMQJbX4PBfPpzsANR5jSpDdwNFjlfHIYWlTJhgSCgubsrMNBKbLp20F65GDj2q5Sa0kRjF7OhV93O2w+d8POxLg3QnqOo/uPXyr5WhtLZvEKsrZHUizjy/wAV3bI8kWRei/UrUwOMVlHi1Fgb87/81t1ma0WilKV4DhnxF24+NxksGYjDYdsnCBsHkABZn/EBcAA6aHSqu+AiIAyKLciBYgjkQRqD6VN75bOOE2jOjiyYhzNE5+Vs+rqDyzK17jsRUYzAC5NgOp5Vzb5S5s+66RTjvEi0k9/1ff3v+eDqPwj3jlnjmw2IYvJhshWVubxSXy37spUgnrp51ZNu7xCCRYVXPI3Ox+UHkfXraqF8K8LLFDjMeENpVRIFOmdY813t2JfTvlPcVMbJwbXaaa5le515i/8AeulTGUktnxmZ8cbpqv8Ap29EoTVL3/kLTYSA/s2aSRh0YxKMoPu2b+WrpVL31b7TJHh8KM+KhYSZr2SJbEESN/GCQF563rRfFyrlGPlowmnWhtBzHLh5l+dJ4lBHMrI4R19CDXibajRELiIJ4pCcoXhswZuyOos/fTtXqPiCfD4jFwSQ4SOS4ZxqJP8ATeVOaRgnS+oIBNhXBxsa1Wpta0yMYvZ1A1o7O2m2FxZEjHgzdSdFPQ+Vr2Pka3Qb6jUHrWDG4RZVyt7HqD5V9DOPJE4vTLsDX2oHYmMSGFY5HsEHzudLX79OdrVORSBgGUggi4INwR5GsrTXZlqez1SlK8PSvb0bmYTH5WmVhIuizRtlkA7X5EeRBFQOA+E2CRw0zz4gA3EcrjJ5XVQM3ubeVX+leaW9lkbZxi4qT0/W+x44S5cthltbLbS1rWt2tVU25uvh1w7oyBoDq6uSbed+Ytpy1FW6sc8KupVwGVhYg8iKlF6ZU1s5JFuTCwvHisTw/wAAkU+2YrmHvrVi2RsmHCx8OBAik3PUsx5lmOrHzNbmN3MZWLYWUp/A17fX+xBrcwWxp+GOIUL63t66dKtrdcfC0QcWatVjG7kQM7PC8uHZzdhEwyE98jAgH0tUrjNpSRuyth5PCSM2tjbr8tvzrPsfFviJMixOosTnN7C3fSpydclqXcjxZD4Hd7DYImdi8ktrCSVszeiiwC38hVn3HhlbiTyEhZLBE6WB5+nQd9a25t1YpHRpWZsv3Rop/vU+igAAAADQAcgKpk14j4LIrR9pSlQJCtLbG00w8RkfpoB1J6AVu1RN4w+IxnDZSIoQOfJrgG/ve3oK9S29Hjejaxe3A8XGlIijC3OY6AdyaqbfETCX8K4h1/eLEcvrqQ35VE/EmcviYcOf2Sx8Vl6Mxcolx1C5SbeflUBVd+W6pcIo7nS+iLLq+WyWk/Gi5rtRtqFo8K7JhVNpp7FZHJF+GgIuvmxHpViZsPg4NckMMQA7KB/c/ma5vuriDBtCIpouIvHIvQkKXRrdxlIv/FW38QMSZccsJ/ZwRq+XoZHLanvZQLepq2OSvi+QxT6XOOasRP8AX6edmeffTDnHx4gLOYUgkjL8I82dGBC3zWsp6e1W9vs20cMcrCWJ+TLoQRyI6qynXoRXMqkdysUYdoKi/JiVcMvTOilw1u9gwPtVNGY5z4yXk39S6Esaj5a5b153+xZsNt44ImDaEgAUExYojSVB0IA/ajt97mK8D4iYS+qYgL+8MJy+tgc1vaq3vriTNtB0b5MMqBVPLPIodmt3sQPY1HUvzHXPjFeD3p3QY5NCtslrfjX7nUJhHjIVeKQMDqjqdL/99xU3uhtxpLwTftY+RP3gP7j8+dct+HuIMWNeFf2c0bSZegkQqCQOlw2voK6bs2BBiFkI8Xy39dK0Jq2Cmji5NEsa6VMvRbKUpVZWaG2djwYuMxYmJZEPRhyPcHmD5jWqpP8ADrZOGBmkhZlTXLJLI636DIzkN2sb1eqqG+sUsskUQFovmZr9eX5D+tEts95NLyYsLthp47sixot8oHLKOvty9qrWK+IGDViqcWa3Noo8y3/3EgH2vWt8SsQUw0UCeFZ5MjW/dqpZl97W9CapyIAAALAcgK8yMn4dRiu51eldIWapWTlqKeu3nZdDvUcceBs4lZCLyyyKV4KE20Vh4nPS1wOd6n9kbLhwcJVNBqzyObszc2Z2PM/0rk74k4eSPEpo8TLe33kJAZT3BB+tquPxQxZtBhgSFmZ2f+JIgDl9CzLp5VOrJUq3Y/RRmdLnRlRx4vfLWn9+3cwbf30w0kmGMIllWDECR3SM5cojkQ5SSM2rjlpz1q1bK2xhsdE3DYSL8rxsCCL9GQi4rmIFtBX3BYo4fFQTpoeIkbgfejkYKQe9r3HmKoqznKepLszpZv8Ap5U0OyE9uK2/30XWGdtmOI5mvgWNopmOsBPKNz+D8LdORpJ8Q8GCcqzyKP8AUSI5fYkgkeYFR3xOmLyYfDn9mQ8rr0bIVVQR1F2vbyFVqp5GW6pcYoz9K6Ksyt22S0vC0dQ2ftLD46EmJw6HRhqGU87FTqp661n3b2k2FmGHlN4nPgbsSdPY8j51zHd6Zocfh3Q24r8KRejKwOUnzUgEH2rrBjUsrMoJQhhcciKurmr4cvZzs7Elh3upvftfYuNK8RSBgGUgg8iDXyqzOZKUpQCla2Ox8UKhpZFQE2BYgXPb/vasmIxCouZzZbgX82IUfUkCgK9id4JExjRELwlNiSjLoITKTxi2S/8ABa9rm9hXmLfJWQssMhymTOLqMoiRHZrkjMMsi2tzJ96n5cBE18yKbnMbgakLluf5dPStfC7IwqqyxxRBfEGCqLXYKrA+ZCKDf8IoCIxG9JEygRNwjxlBut5JI5Y4gAM11GdmF2061kxG9eTQ4eQlc3EAZPBlkWPmWGa5cEW6XvY6VvybKwnFs0MXFlRyboLsgKB9bcrmO/nbtXzAwYN80cSwtw/CyqAct2zWIH8Sk+qnqKA0I957NmkUpGBZ72/VsJZYmLMDYrmiC6fiBqfwU5kjRypUuqtkbmtxex8xe1R2K2fhpUmjIQAG0ug6njkNcWseIWP+81LKQRpyoD7SlKAxzzBFZm0VQST5AXNVMY1ZryKbhibX05aVasXBnjdD95SPqLVz7YMhQvA+jox0/r/3zq2p9yE/BCfEHYckhjxMCl3iBV4x8zRk38Pcqbm3W5qhnakI+ZwpHNW8LD1U612+sTYdCcxRSe5UX+tRvxI2y5b0zp9P6zdhwdaSa+vo55uNseSbELinRkhiB4WYWMjsCpbLzCgX5jXNW98QdiSGRcXCheyZJo1F2yAkqyjqQSbjsfKr1SrFjwVfx+jLLqF0sn/c7/F/j7fY4h+lYf3ig/hPzX7Zed/K1W7cHYkjT/a5UKIqlYVYWZs3zOV5gWFhfzq+HDJfNkW/fKL/AFrLVVOHGuXLezZndbuyqviaSXvXs59v7sSRJ/tcSF0dVWZVF2BXRXC8yLaG3YVUf0rD+8Un8I+a/bLzv5Wrt9YhhkvmyLfvlF/rS7DjZLlvQwet34tXxJJr1v0Uv4fbEkEjYuZSmZMkUbaMEJBZmHQsVFh2HnVl3jlyw2BsWIA/rUpXtd3DPJFI7WjTXh21Ot/odPpV3FVw4o5tt077XZPyyx7NUiGMNfMEW9+d7Vs0pWcCqhJtVcRI5UEBDl18v+b1b655NEcLjZI2HglOZD6m4/qR9KsrepEZeDS342I+Kw44VuNEwkjBNgxAIKk/xAke4rmbbQRSVl/VOPmjl8LA+/MeYrttY5YEb5lVrdwDS/Fjb38M39O6rbhbUVtP0/zOT7v7KfHTJlVvsyMGklIsrZTcIt/muRqRpb1q67+7DfExJJCM00DFlXlnUizrfuRqPMCrMBblX2p148YQ4fmU5PULr71fJ6a1r6aOInaMYJDtw2HNJPCwPof7VM7q7HfGYiOTKww0LiQuwI4jrqiqDqRexJ5aW611GTDoxuyqSOpANewKorwYQly3s3ZXXsjIpdTSW/LRU9/9hyTLHPAuaWHMDH1eNvmA/iBAI9K57+lIhfM4Qjmr+FgexU612+sT4dCblFJHUgE/Wp34kbXy3plPT+sXYcXCKTXnv+ZzfcvY8mIxMeIZWWCEllLAgySWIFlOuVb3v1Nq6FtWULC5P4SPrpW0SANdAKytu/8AaVGdiqgg6fe/73qyMI1Q4oxZOTZlWuyzyzJurs4/ZIr3Fwx59CxI/I0qyxoFAVRYAAAdgK+VQRPdKUoCL2/g5JVXhAZwSQ+coUJUjMLKc3PVToRUBBurOHlZ5SzOVOcuMrWmST9nw9CoUqPGfodLnSgKRgt1J41bMRMS6FkkmOSTKsgLeGIFSS6sb5/kGulz8xu58jM2SyK0rOeHJlLFwLMSY31Qg26nNe4q8UoCt7H2FJFi+K+U2XEKZM7F34ssbpdSLDKseTQnkLWGlYhsjFK2ZOGqq+ZYOIxUkiRWYMUugPEByWIuvSrTSgKRFuhKSwcx+JVDSZmLEDCrAUKWsVLDNe/3Rpe1ssm6bmEgBUbLCoVHNsqDxqCUIAY2Pym9herlSgKhs7deaPEwytK7LGqgXlBy2QqVI4Qzgk35r000FW+lKAVpYjZcTsXKDORbOPmt61u0oCjbbxL4aXK0bNHYESDl/jT1rHhdrRSEANYnoRb/AIq+MoOh1FR8mycMrcVo41K657AAeZ6fWrVayHBEATQMO9TeO2XBiorAjKTcPGR08xoahzuJF0lkH0/xUvm+h5wPNeSw7ipvZOyIViUKeIBfxk3vqb8tPKo3EblQMzOzyAEk2uLDr25V78yHA1EmUmwYE9gResG08dwQvgZi18oA7efvU/sbdzDQsJIgWJGjFrix6jpU0VHblUXce8Cj7J2HicRIss5MUakEJyJsb8unvV5pSqm2yYpSleAVjlgVrZlBtyuL29O1ZKUBVN48JNFlbDx8Rdcw5kcrWA179+VQke30vaRWQ+Y/6a6NWGaCNiM6qT0zAHl61YrJIjxRVXNhc6DuawjGRnk6/wDkKuGJwqSKUdQVYWI8vWoJtysJ+Fx/Oan830POBopIDqCCPI14lxKKbM6j1IFWHZuxIMOCqL8x+8bm9ul/SsGM3awszl2TxaA5WIGg7A9rU+b6HnAgF2jEWCiRSToADes2P4kcZdYmfkLAHr7VO4PdvCxMGSIZhqCSxsfcmpVWBFxqO9efMz3gUTB7u4jFENibxR/gHzH26ep18qvMEQRVVeSgAegFhXulVN7J6FKUrwClKUApSlAKUpQClKUApSlAKUpQClKUAqP2/hGmw0safM6EDlzPrpUXPvE8LSCZDmzWiiVTmZS1g3EJysLWJtqt7Ecr4JN78hJMMrZlRliC2kAyZnzAnmDYADmT70BrPsTGJJEIm8C4jO8gYKXQyxk5kBC/sw66KbkXsL1sPsjEryeRlYqZE4zBj+sckI1/BoV5EXC2rbxm8bgXiw7OvFSIMWVQSXCNoTmBBPUa2PlfzHvYrMVWCUnPkj+UB2uwNmJsLZGOp5DvpQGls3Y+KjEK+IZMmomORQJGaQMv+oWU2uQfa1fMBsHFRiO8krWSEMHmZgWMTrNcE63PD9xcW1vujbM5wcUwQZmZuIchfhoM+uRWu1iqqcpPMnW1e9qbx5YGeIZmyyFCLEHhlRpcgeLMLa0Bh3dweIjnKSMeFFEhUZiRxJFUMvmE4RI6frj2FWeqxPvWySOrYZwIo5Gk8aZgUyEAAGzXWRTe/XyNfZ98UjaQSQTDhKS5ADAOFDZLg21BAve1z70BZqVobG2l9ojz8N4yGKlXFjcdQeoN+db9AKUpQCoXevZ7TxJGgU/rYyc6Z1yg3JZMy5h5XqapQFGwiY+LhjxJHHDqCAwuqPm8V7jxWy+WXTnRBjHSOULM5VSymThhw7QMGtlFsuYra4536Wq8PyPXyqsRb2gnKIjfgxsNdOK7hDFpyKl4/ZxQGDCvj8i5xLnCyZLBMpfiPl417kLkEfLu19bVkwEONfBTLKzmViMoICPay51DBra2YA6Wv2sazPvT84ETnIIyXUXUhsQ8JAHzFv1ZIFtTWzj94QmHWaONnvIEMZ8LCzFX07rlbTrbnQEJPs2YHPg4DEqsGSN7ACQYfEKXyXsAWeNfM6+dbuDwTth8YsgxNpZBlLcPileBChIAsvNW0POx7isx3zwy5eI1s7sqkagqrBQ5PYlh3Ovka3IN5IHcRgtnOTw5Te7sy29VyEt2Fj1oCJ2e2LjCIISikxgCNVVFUYhs5KliUzRlTlBNrm1raaOysFi1jhVhiVSLg5lvGGzDOrBbc0AKE38ut6ncTt2SKWQSxrw04esZZpG4zlEATKNbjXXS9Y332wgMgLsDGSCLc2DiNlGvMOQpvb6AmgNSaLHh4csjlWJZ7qpseIPCQLWUJoPfW9q3d1vtmaU4om3hspUABrtmysDqtsvToOt6l9mY9J4lljN0cXB97H8xatqgFKUoBSlKAUpSgFKUoBSlKAUpSgFKUoBSlKAjm2FhjnvDH+sN28OpN8179DfXTrrzr7LsPDMArQoQLWGXllGUflp6UpQCXYmHYuzQoTJbMbanKQR73UG/8I7CvjbCwxDjgx2cgsMvMg5gfLXXTrrSlAepdi4do1iMKGNPlTKMq8+Q6DUi3Y14k2BhWZ2aCMmRSrkqPEpABB8jlF+9hSlABsLDWA4MdlzAeHo/zet7C9+wrLNsiB2Z2iRmdSrEqDmUixBHI3GnppSlAZsHg0iXJGoVedh3P9az0pQClKUApSlAKi03ew4YMI9RM0w1P7RhYn00GnLwjtXylAexsKEEEAi3QM1jaUzC4vY2cki/LMe9Z/0bHYDLoJDINT85Ytf6k18pQGpFu3h0y5FZMrMwyOy/O2dgbEXW+uXkKyQ7Bw6S8VYwJM7vmufmkCqxty1CClKA2JtnRuxZhcnh31/dNnT6E3rWfYEJz6PZzmsJHAVs2fMozWVs2tx59zXylASGGgCKFFyALXZix92JJNZaUoBSlKA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74" name="קבוצה 73"/>
          <p:cNvGrpSpPr/>
          <p:nvPr/>
        </p:nvGrpSpPr>
        <p:grpSpPr>
          <a:xfrm>
            <a:off x="2123179" y="4595355"/>
            <a:ext cx="1872757" cy="1281917"/>
            <a:chOff x="827584" y="4365104"/>
            <a:chExt cx="1872757" cy="1281917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827584" y="4365104"/>
              <a:ext cx="1872757" cy="384721"/>
              <a:chOff x="971600" y="4300450"/>
              <a:chExt cx="1872757" cy="3847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971600" y="4300450"/>
                    <a:ext cx="1872757" cy="384721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9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/>
                                </a:rPr>
                                <m:t>       </m:t>
                              </m:r>
                            </m:e>
                          </m:d>
                          <m:r>
                            <a:rPr lang="en-US" sz="19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32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25</m:t>
                          </m:r>
                        </m:oMath>
                      </m:oMathPara>
                    </a14:m>
                    <a:endParaRPr lang="he-IL" sz="19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600" y="4300450"/>
                    <a:ext cx="1872757" cy="38472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4286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אליפסה 36"/>
                  <p:cNvSpPr/>
                  <p:nvPr/>
                </p:nvSpPr>
                <p:spPr>
                  <a:xfrm>
                    <a:off x="1352920" y="4376274"/>
                    <a:ext cx="338760" cy="308897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37" name="אליפסה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2920" y="4376274"/>
                    <a:ext cx="338760" cy="308897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קבוצה 99"/>
            <p:cNvGrpSpPr/>
            <p:nvPr/>
          </p:nvGrpSpPr>
          <p:grpSpPr>
            <a:xfrm>
              <a:off x="827584" y="4839543"/>
              <a:ext cx="1872757" cy="384721"/>
              <a:chOff x="971600" y="4300450"/>
              <a:chExt cx="1872757" cy="3847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971600" y="4300450"/>
                    <a:ext cx="1872757" cy="384721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9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/>
                                </a:rPr>
                                <m:t>       </m:t>
                              </m:r>
                            </m:e>
                          </m:d>
                          <m:r>
                            <a:rPr lang="en-US" sz="19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16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01</m:t>
                          </m:r>
                        </m:oMath>
                      </m:oMathPara>
                    </a14:m>
                    <a:endParaRPr lang="he-IL" sz="1900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600" y="4300450"/>
                    <a:ext cx="1872757" cy="38472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4286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אליפסה 101"/>
                  <p:cNvSpPr/>
                  <p:nvPr/>
                </p:nvSpPr>
                <p:spPr>
                  <a:xfrm>
                    <a:off x="1352920" y="4330067"/>
                    <a:ext cx="338760" cy="307713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102" name="אליפסה 1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2920" y="4330067"/>
                    <a:ext cx="338760" cy="307713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0" name="TextBox 59"/>
            <p:cNvSpPr txBox="1"/>
            <p:nvPr/>
          </p:nvSpPr>
          <p:spPr>
            <a:xfrm>
              <a:off x="909210" y="5262300"/>
              <a:ext cx="352982" cy="3847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900" dirty="0" smtClean="0"/>
                <a:t>…</a:t>
              </a:r>
              <a:endParaRPr lang="he-IL" sz="1900" dirty="0"/>
            </a:p>
          </p:txBody>
        </p:sp>
      </p:grpSp>
      <p:grpSp>
        <p:nvGrpSpPr>
          <p:cNvPr id="108" name="קבוצה 107"/>
          <p:cNvGrpSpPr/>
          <p:nvPr/>
        </p:nvGrpSpPr>
        <p:grpSpPr>
          <a:xfrm>
            <a:off x="5796136" y="3235644"/>
            <a:ext cx="2808312" cy="2857652"/>
            <a:chOff x="1384378" y="3441714"/>
            <a:chExt cx="2252729" cy="2301727"/>
          </a:xfrm>
        </p:grpSpPr>
        <p:grpSp>
          <p:nvGrpSpPr>
            <p:cNvPr id="109" name="קבוצה 108"/>
            <p:cNvGrpSpPr/>
            <p:nvPr/>
          </p:nvGrpSpPr>
          <p:grpSpPr>
            <a:xfrm>
              <a:off x="1403648" y="3441714"/>
              <a:ext cx="2134875" cy="2301727"/>
              <a:chOff x="5508104" y="3015797"/>
              <a:chExt cx="3096344" cy="3581555"/>
            </a:xfrm>
          </p:grpSpPr>
          <p:grpSp>
            <p:nvGrpSpPr>
              <p:cNvPr id="119" name="קבוצה 118"/>
              <p:cNvGrpSpPr/>
              <p:nvPr/>
            </p:nvGrpSpPr>
            <p:grpSpPr>
              <a:xfrm>
                <a:off x="5508104" y="3647552"/>
                <a:ext cx="3096344" cy="2949800"/>
                <a:chOff x="5508104" y="3647552"/>
                <a:chExt cx="3096344" cy="2949800"/>
              </a:xfrm>
            </p:grpSpPr>
            <p:sp>
              <p:nvSpPr>
                <p:cNvPr id="121" name="מלבן מעוגל 120"/>
                <p:cNvSpPr/>
                <p:nvPr/>
              </p:nvSpPr>
              <p:spPr>
                <a:xfrm>
                  <a:off x="5508104" y="3647552"/>
                  <a:ext cx="3096344" cy="2949800"/>
                </a:xfrm>
                <a:prstGeom prst="roundRect">
                  <a:avLst/>
                </a:prstGeom>
                <a:noFill/>
                <a:ln w="3175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2" name="אליפסה 121"/>
                    <p:cNvSpPr/>
                    <p:nvPr/>
                  </p:nvSpPr>
                  <p:spPr>
                    <a:xfrm>
                      <a:off x="6084168" y="4005064"/>
                      <a:ext cx="504056" cy="492606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 xmlns="">
                <p:sp>
                  <p:nvSpPr>
                    <p:cNvPr id="122" name="אליפסה 12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84168" y="4005064"/>
                      <a:ext cx="504056" cy="492606"/>
                    </a:xfrm>
                    <a:prstGeom prst="ellipse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אליפסה 122"/>
                    <p:cNvSpPr/>
                    <p:nvPr/>
                  </p:nvSpPr>
                  <p:spPr>
                    <a:xfrm>
                      <a:off x="5724128" y="4797152"/>
                      <a:ext cx="504056" cy="492606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 xmlns="">
                <p:sp>
                  <p:nvSpPr>
                    <p:cNvPr id="123" name="אליפסה 1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24128" y="4797152"/>
                      <a:ext cx="504056" cy="492606"/>
                    </a:xfrm>
                    <a:prstGeom prst="ellipse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אליפסה 123"/>
                    <p:cNvSpPr/>
                    <p:nvPr/>
                  </p:nvSpPr>
                  <p:spPr>
                    <a:xfrm>
                      <a:off x="6732240" y="4304546"/>
                      <a:ext cx="504056" cy="492606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 xmlns="">
                <p:sp>
                  <p:nvSpPr>
                    <p:cNvPr id="124" name="אליפסה 1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32240" y="4304546"/>
                      <a:ext cx="504056" cy="492606"/>
                    </a:xfrm>
                    <a:prstGeom prst="ellipse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אליפסה 124"/>
                    <p:cNvSpPr/>
                    <p:nvPr/>
                  </p:nvSpPr>
                  <p:spPr>
                    <a:xfrm>
                      <a:off x="7524328" y="3861048"/>
                      <a:ext cx="504056" cy="492606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 xmlns="">
                <p:sp>
                  <p:nvSpPr>
                    <p:cNvPr id="125" name="אליפסה 1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24328" y="3861048"/>
                      <a:ext cx="504056" cy="492606"/>
                    </a:xfrm>
                    <a:prstGeom prst="ellipse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אליפסה 125"/>
                    <p:cNvSpPr/>
                    <p:nvPr/>
                  </p:nvSpPr>
                  <p:spPr>
                    <a:xfrm>
                      <a:off x="6236568" y="5240650"/>
                      <a:ext cx="504056" cy="492606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 xmlns="">
                <p:sp>
                  <p:nvSpPr>
                    <p:cNvPr id="126" name="אליפסה 1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36568" y="5240650"/>
                      <a:ext cx="504056" cy="492606"/>
                    </a:xfrm>
                    <a:prstGeom prst="ellipse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אליפסה 126"/>
                    <p:cNvSpPr/>
                    <p:nvPr/>
                  </p:nvSpPr>
                  <p:spPr>
                    <a:xfrm>
                      <a:off x="7452320" y="4880610"/>
                      <a:ext cx="504056" cy="492606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 xmlns="">
                <p:sp>
                  <p:nvSpPr>
                    <p:cNvPr id="127" name="אליפסה 1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52320" y="4880610"/>
                      <a:ext cx="504056" cy="492606"/>
                    </a:xfrm>
                    <a:prstGeom prst="ellipse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אליפסה 127"/>
                    <p:cNvSpPr/>
                    <p:nvPr/>
                  </p:nvSpPr>
                  <p:spPr>
                    <a:xfrm>
                      <a:off x="5940152" y="5877272"/>
                      <a:ext cx="504056" cy="492606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 xmlns="">
                <p:sp>
                  <p:nvSpPr>
                    <p:cNvPr id="128" name="אליפסה 1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40152" y="5877272"/>
                      <a:ext cx="504056" cy="492606"/>
                    </a:xfrm>
                    <a:prstGeom prst="ellipse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אליפסה 128"/>
                    <p:cNvSpPr/>
                    <p:nvPr/>
                  </p:nvSpPr>
                  <p:spPr>
                    <a:xfrm>
                      <a:off x="7092280" y="5528682"/>
                      <a:ext cx="504056" cy="492606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 xmlns="">
                <p:sp>
                  <p:nvSpPr>
                    <p:cNvPr id="129" name="אליפסה 1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92280" y="5528682"/>
                      <a:ext cx="504056" cy="492606"/>
                    </a:xfrm>
                    <a:prstGeom prst="ellipse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אליפסה 129"/>
                    <p:cNvSpPr/>
                    <p:nvPr/>
                  </p:nvSpPr>
                  <p:spPr>
                    <a:xfrm>
                      <a:off x="7956376" y="5456674"/>
                      <a:ext cx="504056" cy="492606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he-IL" sz="3600" dirty="0"/>
                    </a:p>
                  </p:txBody>
                </p:sp>
              </mc:Choice>
              <mc:Fallback xmlns="">
                <p:sp>
                  <p:nvSpPr>
                    <p:cNvPr id="130" name="אליפסה 1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56376" y="5456674"/>
                      <a:ext cx="504056" cy="492606"/>
                    </a:xfrm>
                    <a:prstGeom prst="ellipse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20" name="TextBox 119"/>
              <p:cNvSpPr txBox="1"/>
              <p:nvPr/>
            </p:nvSpPr>
            <p:spPr>
              <a:xfrm>
                <a:off x="5613397" y="3015797"/>
                <a:ext cx="2727155" cy="6704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Population</a:t>
                </a:r>
                <a:endParaRPr lang="he-IL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2973663" y="3861048"/>
                  <a:ext cx="590225" cy="276999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32</m:t>
                        </m:r>
                        <m:r>
                          <a:rPr lang="en-US" sz="1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25</m:t>
                        </m:r>
                      </m:oMath>
                    </m:oMathPara>
                  </a14:m>
                  <a:endParaRPr lang="he-IL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663" y="3861048"/>
                  <a:ext cx="590225" cy="27699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3131840" y="4764601"/>
                  <a:ext cx="505267" cy="276999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22</m:t>
                        </m:r>
                      </m:oMath>
                    </m:oMathPara>
                  </a14:m>
                  <a:endParaRPr lang="he-IL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4764601"/>
                  <a:ext cx="505267" cy="27699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1979712" y="4664169"/>
                  <a:ext cx="590225" cy="276999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16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01</m:t>
                        </m:r>
                      </m:oMath>
                    </m:oMathPara>
                  </a14:m>
                  <a:endParaRPr lang="he-IL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4664169"/>
                  <a:ext cx="590225" cy="276999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1612086" y="3881197"/>
                  <a:ext cx="505267" cy="276999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13</m:t>
                        </m:r>
                      </m:oMath>
                    </m:oMathPara>
                  </a14:m>
                  <a:endParaRPr lang="he-IL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086" y="3881197"/>
                  <a:ext cx="505267" cy="27699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1965551" y="5381823"/>
                  <a:ext cx="590225" cy="276999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52</m:t>
                        </m:r>
                      </m:oMath>
                    </m:oMathPara>
                  </a14:m>
                  <a:endParaRPr lang="he-IL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551" y="5381823"/>
                  <a:ext cx="590225" cy="276999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2153926" y="4064349"/>
                  <a:ext cx="590225" cy="276999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14</m:t>
                        </m:r>
                      </m:oMath>
                    </m:oMathPara>
                  </a14:m>
                  <a:endParaRPr lang="he-IL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3926" y="4064349"/>
                  <a:ext cx="590225" cy="27699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910615" y="4448145"/>
                  <a:ext cx="505267" cy="276999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he-IL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he-IL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54</m:t>
                        </m:r>
                      </m:oMath>
                    </m:oMathPara>
                  </a14:m>
                  <a:endParaRPr lang="he-IL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615" y="4448145"/>
                  <a:ext cx="505267" cy="27699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2663137" y="5301208"/>
                  <a:ext cx="505267" cy="276999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41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137" y="5301208"/>
                  <a:ext cx="505267" cy="276999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1384378" y="4344336"/>
                  <a:ext cx="590225" cy="276999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16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52</m:t>
                        </m:r>
                      </m:oMath>
                    </m:oMathPara>
                  </a14:m>
                  <a:endParaRPr lang="he-IL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378" y="4344336"/>
                  <a:ext cx="590225" cy="276999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קבוצה 131"/>
          <p:cNvGrpSpPr/>
          <p:nvPr/>
        </p:nvGrpSpPr>
        <p:grpSpPr>
          <a:xfrm>
            <a:off x="5796136" y="3235644"/>
            <a:ext cx="2661391" cy="2857652"/>
            <a:chOff x="5508104" y="3015797"/>
            <a:chExt cx="3096344" cy="3581555"/>
          </a:xfrm>
        </p:grpSpPr>
        <p:grpSp>
          <p:nvGrpSpPr>
            <p:cNvPr id="142" name="קבוצה 141"/>
            <p:cNvGrpSpPr/>
            <p:nvPr/>
          </p:nvGrpSpPr>
          <p:grpSpPr>
            <a:xfrm>
              <a:off x="5508104" y="3647552"/>
              <a:ext cx="3096344" cy="2949800"/>
              <a:chOff x="5508104" y="3647552"/>
              <a:chExt cx="3096344" cy="2949800"/>
            </a:xfrm>
          </p:grpSpPr>
          <p:sp>
            <p:nvSpPr>
              <p:cNvPr id="144" name="מלבן מעוגל 143"/>
              <p:cNvSpPr/>
              <p:nvPr/>
            </p:nvSpPr>
            <p:spPr>
              <a:xfrm>
                <a:off x="5508104" y="3647552"/>
                <a:ext cx="3096344" cy="2949800"/>
              </a:xfrm>
              <a:prstGeom prst="round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אליפסה 144"/>
                  <p:cNvSpPr/>
                  <p:nvPr/>
                </p:nvSpPr>
                <p:spPr>
                  <a:xfrm>
                    <a:off x="6084168" y="4005064"/>
                    <a:ext cx="504056" cy="492606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145" name="אליפסה 1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4168" y="4005064"/>
                    <a:ext cx="504056" cy="492606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אליפסה 145"/>
                  <p:cNvSpPr/>
                  <p:nvPr/>
                </p:nvSpPr>
                <p:spPr>
                  <a:xfrm>
                    <a:off x="5724128" y="4797152"/>
                    <a:ext cx="504056" cy="492606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146" name="אליפסה 1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4128" y="4797152"/>
                    <a:ext cx="504056" cy="492606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אליפסה 146"/>
                  <p:cNvSpPr/>
                  <p:nvPr/>
                </p:nvSpPr>
                <p:spPr>
                  <a:xfrm>
                    <a:off x="6732240" y="4304546"/>
                    <a:ext cx="504056" cy="49260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147" name="אליפסה 1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240" y="4304546"/>
                    <a:ext cx="504056" cy="492606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אליפסה 147"/>
                  <p:cNvSpPr/>
                  <p:nvPr/>
                </p:nvSpPr>
                <p:spPr>
                  <a:xfrm>
                    <a:off x="7524328" y="3861048"/>
                    <a:ext cx="504056" cy="49260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148" name="אליפסה 1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4328" y="3861048"/>
                    <a:ext cx="504056" cy="492606"/>
                  </a:xfrm>
                  <a:prstGeom prst="ellipse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אליפסה 148"/>
                  <p:cNvSpPr/>
                  <p:nvPr/>
                </p:nvSpPr>
                <p:spPr>
                  <a:xfrm>
                    <a:off x="6236568" y="5240650"/>
                    <a:ext cx="504056" cy="492606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149" name="אליפסה 1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568" y="5240650"/>
                    <a:ext cx="504056" cy="492606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אליפסה 149"/>
                  <p:cNvSpPr/>
                  <p:nvPr/>
                </p:nvSpPr>
                <p:spPr>
                  <a:xfrm>
                    <a:off x="7452320" y="4880610"/>
                    <a:ext cx="504056" cy="492606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150" name="אליפסה 1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2320" y="4880610"/>
                    <a:ext cx="504056" cy="492606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אליפסה 150"/>
                  <p:cNvSpPr/>
                  <p:nvPr/>
                </p:nvSpPr>
                <p:spPr>
                  <a:xfrm>
                    <a:off x="5940152" y="5877272"/>
                    <a:ext cx="504056" cy="49260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151" name="אליפסה 1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0152" y="5877272"/>
                    <a:ext cx="504056" cy="492606"/>
                  </a:xfrm>
                  <a:prstGeom prst="ellipse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אליפסה 151"/>
                  <p:cNvSpPr/>
                  <p:nvPr/>
                </p:nvSpPr>
                <p:spPr>
                  <a:xfrm>
                    <a:off x="7092280" y="5528682"/>
                    <a:ext cx="504056" cy="492606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152" name="אליפסה 1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2280" y="5528682"/>
                    <a:ext cx="504056" cy="492606"/>
                  </a:xfrm>
                  <a:prstGeom prst="ellipse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אליפסה 152"/>
                  <p:cNvSpPr/>
                  <p:nvPr/>
                </p:nvSpPr>
                <p:spPr>
                  <a:xfrm>
                    <a:off x="7956376" y="5456674"/>
                    <a:ext cx="504056" cy="49260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153" name="אליפסה 15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6376" y="5456674"/>
                    <a:ext cx="504056" cy="492606"/>
                  </a:xfrm>
                  <a:prstGeom prst="ellipse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3" name="TextBox 142"/>
            <p:cNvSpPr txBox="1"/>
            <p:nvPr/>
          </p:nvSpPr>
          <p:spPr>
            <a:xfrm>
              <a:off x="5629342" y="3015797"/>
              <a:ext cx="2727155" cy="6704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Population</a:t>
              </a:r>
              <a:endParaRPr lang="he-IL" sz="2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0962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/>
              <a:t>Genetic Evolution (1)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The algorithm iteratively </a:t>
            </a:r>
            <a:r>
              <a:rPr lang="en-US" sz="2400" i="1" dirty="0" smtClean="0"/>
              <a:t>evolves</a:t>
            </a:r>
            <a:r>
              <a:rPr lang="en-US" sz="2400" dirty="0" smtClean="0"/>
              <a:t> a </a:t>
            </a:r>
            <a:r>
              <a:rPr lang="en-US" sz="2400" dirty="0"/>
              <a:t>solution </a:t>
            </a:r>
            <a:r>
              <a:rPr lang="en-US" sz="2400" dirty="0" smtClean="0"/>
              <a:t>to </a:t>
            </a:r>
            <a:r>
              <a:rPr lang="en-US" sz="2400" dirty="0"/>
              <a:t>the </a:t>
            </a:r>
            <a:r>
              <a:rPr lang="en-US" sz="2400" dirty="0" smtClean="0"/>
              <a:t>problem.</a:t>
            </a:r>
          </a:p>
          <a:p>
            <a:pPr algn="l" rtl="0"/>
            <a:endParaRPr lang="en-US" sz="1000" dirty="0" smtClean="0"/>
          </a:p>
          <a:p>
            <a:pPr algn="l" rtl="0"/>
            <a:r>
              <a:rPr lang="en-US" sz="2400" dirty="0" smtClean="0"/>
              <a:t>New generation created by </a:t>
            </a:r>
            <a:r>
              <a:rPr lang="en-US" sz="2400" i="1" dirty="0" smtClean="0"/>
              <a:t>selection</a:t>
            </a:r>
            <a:r>
              <a:rPr lang="en-US" sz="2400" dirty="0" smtClean="0"/>
              <a:t> of parent chromosomes  based on their fitness.</a:t>
            </a:r>
          </a:p>
          <a:p>
            <a:pPr lvl="1" algn="l" rtl="0"/>
            <a:r>
              <a:rPr lang="en-US" sz="1900" dirty="0" smtClean="0"/>
              <a:t>“Better” individuals more likely </a:t>
            </a:r>
            <a:r>
              <a:rPr lang="en-US" sz="1900" dirty="0"/>
              <a:t>to </a:t>
            </a:r>
            <a:r>
              <a:rPr lang="en-US" sz="1900" dirty="0" smtClean="0"/>
              <a:t>survive</a:t>
            </a:r>
            <a:r>
              <a:rPr lang="en-US" sz="1900" dirty="0"/>
              <a:t> </a:t>
            </a:r>
            <a:r>
              <a:rPr lang="en-US" sz="1900" dirty="0" smtClean="0"/>
              <a:t>(</a:t>
            </a:r>
            <a:r>
              <a:rPr lang="en-US" sz="1900" i="1" dirty="0" smtClean="0"/>
              <a:t>survival </a:t>
            </a:r>
            <a:r>
              <a:rPr lang="en-US" sz="1900" i="1" dirty="0"/>
              <a:t>of the </a:t>
            </a:r>
            <a:r>
              <a:rPr lang="en-US" sz="1900" i="1" dirty="0" smtClean="0"/>
              <a:t>fittest)</a:t>
            </a:r>
          </a:p>
          <a:p>
            <a:pPr lvl="1" algn="l" rtl="0"/>
            <a:r>
              <a:rPr lang="en-US" sz="1900" dirty="0" smtClean="0"/>
              <a:t>Different selection strategies, e.g., roulette-based, rank-based, etc.</a:t>
            </a:r>
            <a:endParaRPr lang="he-IL" sz="2400" dirty="0"/>
          </a:p>
          <a:p>
            <a:pPr algn="l" rtl="0"/>
            <a:endParaRPr lang="en-US" sz="1000" dirty="0" smtClean="0"/>
          </a:p>
          <a:p>
            <a:pPr algn="l" rtl="0"/>
            <a:r>
              <a:rPr lang="en-US" sz="2400" dirty="0"/>
              <a:t>R</a:t>
            </a:r>
            <a:r>
              <a:rPr lang="en-US" sz="2400" dirty="0" smtClean="0"/>
              <a:t>eproduction occurs</a:t>
            </a:r>
            <a:r>
              <a:rPr lang="en-US" sz="2400" i="1" dirty="0" smtClean="0"/>
              <a:t>,</a:t>
            </a:r>
            <a:r>
              <a:rPr lang="en-US" sz="2400" dirty="0" smtClean="0"/>
              <a:t> producing new children chromosomes  (of new generation) from their parents:</a:t>
            </a:r>
          </a:p>
          <a:p>
            <a:pPr lvl="1" algn="l" rtl="0"/>
            <a:r>
              <a:rPr lang="en-US" sz="2200" i="1" dirty="0" smtClean="0"/>
              <a:t>Crossover / recombination</a:t>
            </a:r>
          </a:p>
          <a:p>
            <a:pPr lvl="2" algn="l" rtl="0"/>
            <a:r>
              <a:rPr lang="en-US" sz="1900" dirty="0" smtClean="0"/>
              <a:t>Children formed by combination of their parent’s genes</a:t>
            </a:r>
          </a:p>
          <a:p>
            <a:pPr lvl="1" algn="l" rtl="0"/>
            <a:r>
              <a:rPr lang="en-US" sz="2200" i="1" dirty="0" smtClean="0"/>
              <a:t>Mutation</a:t>
            </a:r>
          </a:p>
          <a:p>
            <a:pPr lvl="2" algn="l" rtl="0"/>
            <a:r>
              <a:rPr lang="en-US" sz="1900" dirty="0" smtClean="0"/>
              <a:t>Introducing “errors” during gene duplication (with low probability)</a:t>
            </a:r>
            <a:endParaRPr lang="en-US" sz="21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4</a:t>
            </a:fld>
            <a:endParaRPr lang="he-IL" dirty="0"/>
          </a:p>
        </p:txBody>
      </p:sp>
      <p:sp>
        <p:nvSpPr>
          <p:cNvPr id="8" name="AutoShape 4" descr="data:image/jpeg;base64,/9j/4AAQSkZJRgABAQAAAQABAAD/2wCEAAkGBxMSERUUEhQWFhUVGBgbGRQWGB0cGhwZGBgcGRwgHxggHCghHSAlIBcaITEiJSkrLi4uGCA1ODMsNygtLisBCgoKDg0OGhAQGzYkICYvLywvNDQsLywtNywsNywvLDQsLCwsLCwvNDQsLCwvLywsLCwsNCw0LCwsLC0sLywsLP/AABEIAKQBMwMBIgACEQEDEQH/xAAcAAEAAgMBAQEAAAAAAAAAAAAABQYDBAcCAQj/xABAEAACAQIDBgQDBAkEAQUBAAABAgMAEQQSIQUGEzFBUSJhcYEHMpEUQlKhFSMzU2KCscHRQ3Lh8JJzk7LS8TT/xAAaAQEAAwEBAQAAAAAAAAAAAAAAAgMEBQEG/8QALhEAAgICAQQBAgUDBQAAAAAAAAECAwQREgUhMUETYXEiUYHB8DKRoQYUsdHh/9oADAMBAAIRAxEAPwDuNKUoBVY2jjpY8RPJmbhQxoQt1CZmV/mGXMdba5gB9as9fCo+tAULE7y4mSIspjjzQSkKDq0kU3DujgkWIsdM2jczzrfn3pxCSxxGKMtnZXbOEVrSBPBnYG9jmtr0HW9WzhjsNOWlfSg7Dv70BobCxkk0ZeQKt2cKFv8AKrFRe/U2v71I18Ar7QClKUApSlAKUpQHxuVUPC7cxZjjiLHiK8Ujy5B4oJZAEXlYHMzIetoSfvA1fa85B2FAUyXemd1BQwLcwsxuW4SvKEKS8sr2J7Wytppc+TvJiYYmLIkmZ3yMWtlAxPDu5NhYBgRqOQF9b1deGNdBrz05+tCg7CgITYG1psQ3jSNFEaMcrZyWfNyYErl8N+Z+by1na+BQOVfaAUpSgFKUoBSlKAUpSgNTa87x4eZ41zOkbsi2JuyqSosNTcgVVcXjJmXJhsXxlZsPmla3hLzohUGMLbMG5cwAe4q615CAcgOd+XWgKNg9454IbymN3MU8vzMSWTiMFy3uiAR87W1toechHvBNIWRBCQplvLGzFSqRxv4D+IGTKel19hZMThEkRkdQVdWRhyurCxFxqL36VlCDsP8A950BU8bvNNCJGaOMxqCFOZs2YYdJrtpa12YadhUzu1tF8RAJHyXLNbJyyhiAbXNiQL2vpW9i8IkqMjqCrCxHL8xqPWvOAwMcKZI1stydSSSTqSWJJJPcmgNmlKUApSlAKUpQClKUApSufb7/ABF+zTNhsJGss6gcR3JEUdxcA21ZuRyi3PnXjaS2yddU7ZKEFts6DSuNYX4obQRgZYsPMn3kiDxv/KWdgT5G3rXVdg7ZhxkCTwNmR++hBGhBHQg6EVGM4y8MtyMS7HaVsdbJClKVMzilKUApSlAKUpQClK09sbTiwsDzztljjW7N/gdSToB3NAblK43i/injpGzYeGCKP7omDPIR3IV1C+mtTu5vxKaaZMNjY1jkk0jmjJ4TtzykE3Rj0BJB5XvVatg3pM2WYGTXX8koNR/nn2v1Oj0pSrDGKUpQClKUApSlAKUpQClK5/8AELf18LJ9lwiq2Iyhnd7lIlPK4HzMRyF+xPn42ktssqqnbNQgttnQKVwWHfXayNn+1rIf3ckMYQ+XgUMPY11bcbexNowF8vDljbLLETfK1rgg9VI1B9e1QhbGfg0ZWBfjJO2Ok/1LJSlKsMYpSlAKUpQClKUApSlAK/NeYmSct85xE+fvm4rD+gHtav0TtbaUWGheadwkcYJZj2HYcyewGprke0ty8bi3l2hh40iGIbMMHISrlQoAct8qyNa+XQAEXN71TfBzjpHU6Rl142Rzs8Na+3j/AKKpXRPggTkxoHyCdSO2cxLn/otVWHcXa0l1GGSDQ/rJZo2F+gAjZjf10q87h7XwODwKxAtHKrMJ4mBaXj/fz2FtbaHkVtbSqseqUXtnR631Gi+uNdT333sv9KrcG+uGZ1UcQZiBcqLXJt3qeOKS4XOt25C4ufQVrPmjNSlKAUpSgFKUoBXOfjezfZMOP9NsUmf2RyoPlmA9wK6NVK+IE64tG2ZCglxEwBa/y4dAbiV2HIgjwrzJ8q8ktrRZVPhZGet6af8AY5FWrtMkR3T51ZCluecOMtvO9qtGN3A2pC2RYVxS9JY5EQkfxJIy2PoSKx7K3fmgxsf2+MK4TjYbDhgyySoSCJGGmZBaQKDY25mxFYa8efNH2GX1rFljS4vbaa1r8/zO6wk5RfnYX9bV7rnzz4+bV5eGD91dP6f3NSuxcVNCpDvxbm/ivpp0N66SrkfE8kWylQez95o5JzAVKMPlLcm9P7d6nKgSFKUoBSlKAUpSgFfnvehSNp48NfNxgdfwGNMntau9bT2hFh4nmmcJHGCzMegH5k+Q1Nc22lujPtd2x2b7ISoTDxsgJeIEnNOOd2ubL90W6k1XbBzjpG/puXHFyFZJbXj+5QKufwaVjjsWR8ghiDHpnzORr3y/2rVT4ZbTY2L4VBr4wzufZCg/r9atHw5ngwmHfClDHjIyWnRzmaRyLCRWGjRm1gRytawPOjHolGW2dbrHVaL6VVV377b1r/k6DS9c8mixc5vNOVH4U5fQWrb2PhTh2LJIxLCxzcvpW9VyZ8xyReKVVpt7OFKiyx2jYayA9fTsOtWhWBFxqD1qDWnokns+0pSvAKUpQFD37+IP2OT7NhoxLiLBmLG0cQPLMRqWPPKOlVGD4l7SRgzrh5l6xhWjJ9HzN+Yqu7ULHG40vfP9qlvfnYGye2TLWGsNuRNTaR9f0/ouNZjRnZ3clvz4+3/uzqO6rfplxjsRYQwSFYMHmuEkTnJMOTScsq8lGo1NX3ETKiM7GyqCSfIVyv4JFuPjwL5LYc+WciS/vYLf0FdB3sgkfCSLGLsculwNAwJ5+QNbIPkkz5fJq+G2Ve96bRC7P3lnmZ2CqsXJdPFz79dK51vntQR7Rz4ZVefJbEcQXi1HgJ68Qf00NdA2fDkjReoUX9ev51x1STJOW+fjzZvXObc/4ctvK1dLGojOSi/ucrLyJVV8o/YmYN8MbGQzJh5VHNFQxn+VrsL+oq5YWSHaEKTxEg2troysDqrDuDXOKtPwuvmxgHyZ4j5Zyhze9gn5VoysaEEnEy4OXOyTjP7l73Y2xMsow04L3BySczYC+p6jz51cKqKsQbjmKkdj7xLNM0LKVdeV+TW527d65dkOJ1oy2TtKUqska+0MbHBE8srBY41LMx5ACuO7T+LOMlcnCxxQxX8JlUvIw6EqCoW/O1zVs+NpP6LI1ymaAP8A7eIOflfLXHK2YtEbNuRdVBS8l82f8VcYwEEkUImmZY4sTcrErObXkQ3Ol7gA6nSunbt7BTBxlQS8rnNNO3zyyHmzH8gOQGgr82bS/ZP3ym3fN923ne1fqDZRYwRF/myJm9covUMmpVy7EbYKL7Fb3u2zJnGFgNmb52HMA9L9NNTVK+ImOEUEKAs+Lzq0L31UoRmdjzy2upHW9quOI2aI8VNJmLFzfUcr62/oPauZb8g/pNs3XDx5PQO+b8z+YqePUpSSfsw5Nrrg5L0YzvTtG+bjRD+DheD65s3vVv3Q3p+15o5VEc8YBZAbqynQMp7X5jpXP63t0836Tw+X8E2f/wBPL/8AfJXQycaEIconMxMyydnGXfZ0Lb+FJQSJo8ZBBHO3/HOr1svEGSGN2FmZQSDprbXSqxI4UEk2A5mrRs7ErJEjocykDX8jXJtXfZ2oM2aUpVJMUpSgKJ8Q9+mwbrhsMqviXXMWf5Ik5BmA1Ykg2XTkffn675bVBDfbbm98jQx8M+Vgoa38169b+Iy7XxWfmwiZb/gyWFvK4NQ1YbrpqekfXdK6VjW4yssXJy3+nr0dC3Nx7bZxDPjcq/YyhTBKSUZiLiZr/PqCFX7pB6muoVxf4Sqx2pIV+VcNaT+aQZL/AEau0Vrrk5RTZ83nURoyJ1xe0mVjfTbDRqsMX7SXqOYXl9T38jVE3uwkeGwqzF2XExN+pkTVi7fctfxIeoOlrmr3t/Z6faVluc2W1unUVzj4nhuLgyfkzS/+5kGX8s9bKa9tb9nOus4xbXpbIqTevaL68SKL+BY8w92J19rVYd1N8XllGHxSqsjXMciaI9tSLH5Wtra5v7VTaxm/GwwT5/tEOX1zi/5Xv5V1bsWuNblHyjj4+bbK1Rl3TOwbRwoljZTz6eo5VO7nGT7KglBBUkC/4Ry/x7VGVL7tbQSaI5CTkYqbi2vP6a1yLl7O3Al6UpVBYKUpQHO9/fh8+IlOKwTIszACSJ7hJcugOYA5Xtpe1jYXtzqi7H3T2hiywjiijCSNG8kkgIVkNmsqi7W6d676TVW+HrAx4qxH/wDbif8A51XKqEnto3UdSyaIfHXPS/T/AB+Rvbn7tR7Pw4hQlmJLSSHm7nmx7cgAOgAr7vHtlIAsZBLS6ADoOVzUzI+UEnoCfpXO8G7YnEPiXGl7IOwHL6f1Jq6C2+xhlLy2S9c5312GTjY/sljPiAzSQnRcsYtxC33SdF63NvOr/i8ZHEjPIwVUBZiTyAFzUJulhnfiYyYES4mxVCNY4R+zT11LHzbyrWpOLTj5M8oRnFqS2igbT2RjYY88kSxIGVXlLh8gZgubKOYF7n0rp272xI8HAIo7nUsznm7nmx9bfQCtzG4VZo3jkF0dSrDyIsahtz8a3AMMzDjYVjC5Ol8o8DfzJY/XtU52zm/xPZXVRXUvwLRYKh9tqY2jxEejIwvbr2/x71Lg35UeQKMxNgNSarktrRcnotsMmZQ1rXANj5i9e6w4TELIiuhDKw0IrNWMuNPa+zIsVBJBMuaOVSrL5HsehB1B6ECuK7T+GG0YHKwhMTFfwPnCSZegdSLXHK4Otr6cq7tSp12Sg9xZKMnHwcf3S+Fs7TJLtDIscbBlw6NmLspuM7WAyg2OUXv18+vmvtYMa5EblQSQrWA5k2ryc5Te5Hjk29spWzNpPiOI72vnsLC2lqj96t21xiL4uHLHcxygXtfmCOqnqK2d3YCsXiBBZibH6f2rJtvbEOEj4kzWBICqBdmY8gqjUmtMXqKZnkk+xzOTYGOXELhssBkZGcPxGyZVIUk+DMDdhpar1ulusuDDO78SeS2aS1gFHJVHRb+5quS7xTtjExQwb5EiePIZEEhDsrXy8hbLyv1q57C25Di0LxE3U2eNhldG7Mp1HryNerL+btz3oqrorre4IzbYa0En+2rFuglsHD5gn6k1CYqASIVa9j251bcDhlijVEvlUAC/O1U3eUaYGelKVSTFKUoCqb8bkx7QCuGMWIjBCTAX8J1Kut/Et/cdLa1zTZ24u0Jp54BJhV+zuiPLeQ3zxrKCqZRfwuLgka3513SRwoJYgAcydAPeqbuntjDvtDaQSeJi80JULIpLBcLEpIAOoDAg26gioSrjLu0aqM7Ioi41zaTJXc7dSHZ0JSMl3c5pZm+Z2tb2A6KNB7mp+lKmZm23tlHmx8kmNnRmuiaKLDS1v8mtfb+xo8XA0UlwDYqy/MrDUMPMV9wWFcT4h5BYs7WF76Zifpy+lbOOxkcMbSSsERBdmbkP+8rVqh/T3KJeTlu0928bh3jT9TKJZOHG4YoSxVmGZSNNEbkTVp3U3OMEgnxLq8wBCKl8kd9CQTqzEaZrCo3a+88mIeB4MK5jhmEoaRwhcBHSwXUi/EvdrcvOrPsDeaLFFkytFMgu0Mlg1vxAg2ZfMVJZfy/g57KYY9UJcoruTLtYE9gazfDlLYdz3kP5KtYiL1P7BwiRwqIxYG5Pr1qq70aIEjSlKoLBSlKA4JvhvPNtCeQCR0wkbMkcSNlEmUlS7kakE8he1gNNTUFg4DA2fDO8Eg5PGxGvmvysPIg16XBNhnkwsgs8Dstj1W5yOO4YWN69swAuTYDmTXNssnzfc+8wMLFeLH8Ke13evfvv/NHX91N8xidn8WcqkyMYZAORlABuvkQQ3vVW3z2tIJEwmHfhs6l5JANVivYBegZjcX6AGsO6OxnOyJsQVI4uI4yA/ulQRhredi3pao/eCe2LhnbSOeFYs3QSxuzZSf4g5t/t863zsnGiTj50fCZMYxskod0m9fb0Rr7uYZh4485PN3Zi5/mJvU9ujtOSGdcJK7SRyKxgd9WUoLtGW+9p4gTroe1a9eNiAzbShCajDCR5G6AvG0ar6nOT6DzrnYN1ruS3vfkyRbbLjvFtUYXDSTWzFQAq/idiFUe5Irnn6GWVjLi/10z2zk6JpyAQWFhewuL1c9/sI0mCcoCzRNHLlHMiJwxA87A1XcNiFkUOhDKwuCK1dUssjxS7I9k2l2NOOV8B+uw5bhJrLhySyMnUqCfCw5i1hpar/tXEA4ZmU3DqLHuGtb8jVB23PliKqM0kngjQc2ZtAAPz8rV0bZOwA8EOGcm0ccall5/q1C9b87VPp1k5VS5eF4JQ2/JYt1IsuDhH8N//ACJP96lq8QxhVCjkoAHoNK91eXilKUAqA2nvAglOHS5e2rD5V0uRfvb+tbG9G02w8BZFJdjlXTkT1/71qrbHwBjBZ9ZH1Ynnrrb/ADVlcdsjJ6RI1QN5X4m0yG5QQIUB5BpC2Zh52AX2Per/AFz7eHPisXxcBHxTh0Mcz5gEk1uI0P3nUkm97C9uujLhKdTjHyVa2j7WPY78PacBX/XSRJB3CKZFY+hBF/4q0TtgBuGYMQJbX4PBfPpzsANR5jSpDdwNFjlfHIYWlTJhgSCgubsrMNBKbLp20F65GDj2q5Sa0kRjF7OhV93O2w+d8POxLg3QnqOo/uPXyr5WhtLZvEKsrZHUizjy/wAV3bI8kWRei/UrUwOMVlHi1Fgb87/81t1ma0WilKV4DhnxF24+NxksGYjDYdsnCBsHkABZn/EBcAA6aHSqu+AiIAyKLciBYgjkQRqD6VN75bOOE2jOjiyYhzNE5+Vs+rqDyzK17jsRUYzAC5NgOp5Vzb5S5s+66RTjvEi0k9/1ff3v+eDqPwj3jlnjmw2IYvJhshWVubxSXy37spUgnrp51ZNu7xCCRYVXPI3Ox+UHkfXraqF8K8LLFDjMeENpVRIFOmdY813t2JfTvlPcVMbJwbXaaa5le515i/8AeulTGUktnxmZ8cbpqv8Ap29EoTVL3/kLTYSA/s2aSRh0YxKMoPu2b+WrpVL31b7TJHh8KM+KhYSZr2SJbEESN/GCQF563rRfFyrlGPlowmnWhtBzHLh5l+dJ4lBHMrI4R19CDXibajRELiIJ4pCcoXhswZuyOos/fTtXqPiCfD4jFwSQ4SOS4ZxqJP8ATeVOaRgnS+oIBNhXBxsa1Wpta0yMYvZ1A1o7O2m2FxZEjHgzdSdFPQ+Vr2Pka3Qb6jUHrWDG4RZVyt7HqD5V9DOPJE4vTLsDX2oHYmMSGFY5HsEHzudLX79OdrVORSBgGUggi4INwR5GsrTXZlqez1SlK8PSvb0bmYTH5WmVhIuizRtlkA7X5EeRBFQOA+E2CRw0zz4gA3EcrjJ5XVQM3ubeVX+leaW9lkbZxi4qT0/W+x44S5cthltbLbS1rWt2tVU25uvh1w7oyBoDq6uSbed+Ytpy1FW6sc8KupVwGVhYg8iKlF6ZU1s5JFuTCwvHisTw/wAAkU+2YrmHvrVi2RsmHCx8OBAik3PUsx5lmOrHzNbmN3MZWLYWUp/A17fX+xBrcwWxp+GOIUL63t66dKtrdcfC0QcWatVjG7kQM7PC8uHZzdhEwyE98jAgH0tUrjNpSRuyth5PCSM2tjbr8tvzrPsfFviJMixOosTnN7C3fSpydclqXcjxZD4Hd7DYImdi8ktrCSVszeiiwC38hVn3HhlbiTyEhZLBE6WB5+nQd9a25t1YpHRpWZsv3Rop/vU+igAAAADQAcgKpk14j4LIrR9pSlQJCtLbG00w8RkfpoB1J6AVu1RN4w+IxnDZSIoQOfJrgG/ve3oK9S29Hjejaxe3A8XGlIijC3OY6AdyaqbfETCX8K4h1/eLEcvrqQ35VE/EmcviYcOf2Sx8Vl6Mxcolx1C5SbeflUBVd+W6pcIo7nS+iLLq+WyWk/Gi5rtRtqFo8K7JhVNpp7FZHJF+GgIuvmxHpViZsPg4NckMMQA7KB/c/ma5vuriDBtCIpouIvHIvQkKXRrdxlIv/FW38QMSZccsJ/ZwRq+XoZHLanvZQLepq2OSvi+QxT6XOOasRP8AX6edmeffTDnHx4gLOYUgkjL8I82dGBC3zWsp6e1W9vs20cMcrCWJ+TLoQRyI6qynXoRXMqkdysUYdoKi/JiVcMvTOilw1u9gwPtVNGY5z4yXk39S6Esaj5a5b153+xZsNt44ImDaEgAUExYojSVB0IA/ajt97mK8D4iYS+qYgL+8MJy+tgc1vaq3vriTNtB0b5MMqBVPLPIodmt3sQPY1HUvzHXPjFeD3p3QY5NCtslrfjX7nUJhHjIVeKQMDqjqdL/99xU3uhtxpLwTftY+RP3gP7j8+dct+HuIMWNeFf2c0bSZegkQqCQOlw2voK6bs2BBiFkI8Xy39dK0Jq2Cmji5NEsa6VMvRbKUpVZWaG2djwYuMxYmJZEPRhyPcHmD5jWqpP8ADrZOGBmkhZlTXLJLI636DIzkN2sb1eqqG+sUsskUQFovmZr9eX5D+tEts95NLyYsLthp47sixot8oHLKOvty9qrWK+IGDViqcWa3Noo8y3/3EgH2vWt8SsQUw0UCeFZ5MjW/dqpZl97W9CapyIAAALAcgK8yMn4dRiu51eldIWapWTlqKeu3nZdDvUcceBs4lZCLyyyKV4KE20Vh4nPS1wOd6n9kbLhwcJVNBqzyObszc2Z2PM/0rk74k4eSPEpo8TLe33kJAZT3BB+tquPxQxZtBhgSFmZ2f+JIgDl9CzLp5VOrJUq3Y/RRmdLnRlRx4vfLWn9+3cwbf30w0kmGMIllWDECR3SM5cojkQ5SSM2rjlpz1q1bK2xhsdE3DYSL8rxsCCL9GQi4rmIFtBX3BYo4fFQTpoeIkbgfejkYKQe9r3HmKoqznKepLszpZv8Ap5U0OyE9uK2/30XWGdtmOI5mvgWNopmOsBPKNz+D8LdORpJ8Q8GCcqzyKP8AUSI5fYkgkeYFR3xOmLyYfDn9mQ8rr0bIVVQR1F2vbyFVqp5GW6pcYoz9K6Ksyt22S0vC0dQ2ftLD46EmJw6HRhqGU87FTqp661n3b2k2FmGHlN4nPgbsSdPY8j51zHd6Zocfh3Q24r8KRejKwOUnzUgEH2rrBjUsrMoJQhhcciKurmr4cvZzs7Elh3upvftfYuNK8RSBgGUgg8iDXyqzOZKUpQCla2Ox8UKhpZFQE2BYgXPb/vasmIxCouZzZbgX82IUfUkCgK9id4JExjRELwlNiSjLoITKTxi2S/8ABa9rm9hXmLfJWQssMhymTOLqMoiRHZrkjMMsi2tzJ96n5cBE18yKbnMbgakLluf5dPStfC7IwqqyxxRBfEGCqLXYKrA+ZCKDf8IoCIxG9JEygRNwjxlBut5JI5Y4gAM11GdmF2061kxG9eTQ4eQlc3EAZPBlkWPmWGa5cEW6XvY6VvybKwnFs0MXFlRyboLsgKB9bcrmO/nbtXzAwYN80cSwtw/CyqAct2zWIH8Sk+qnqKA0I957NmkUpGBZ72/VsJZYmLMDYrmiC6fiBqfwU5kjRypUuqtkbmtxex8xe1R2K2fhpUmjIQAG0ug6njkNcWseIWP+81LKQRpyoD7SlKAxzzBFZm0VQST5AXNVMY1ZryKbhibX05aVasXBnjdD95SPqLVz7YMhQvA+jox0/r/3zq2p9yE/BCfEHYckhjxMCl3iBV4x8zRk38Pcqbm3W5qhnakI+ZwpHNW8LD1U612+sTYdCcxRSe5UX+tRvxI2y5b0zp9P6zdhwdaSa+vo55uNseSbELinRkhiB4WYWMjsCpbLzCgX5jXNW98QdiSGRcXCheyZJo1F2yAkqyjqQSbjsfKr1SrFjwVfx+jLLqF0sn/c7/F/j7fY4h+lYf3ig/hPzX7Zed/K1W7cHYkjT/a5UKIqlYVYWZs3zOV5gWFhfzq+HDJfNkW/fKL/AFrLVVOHGuXLezZndbuyqviaSXvXs59v7sSRJ/tcSF0dVWZVF2BXRXC8yLaG3YVUf0rD+8Un8I+a/bLzv5Wrt9YhhkvmyLfvlF/rS7DjZLlvQwet34tXxJJr1v0Uv4fbEkEjYuZSmZMkUbaMEJBZmHQsVFh2HnVl3jlyw2BsWIA/rUpXtd3DPJFI7WjTXh21Ot/odPpV3FVw4o5tt077XZPyyx7NUiGMNfMEW9+d7Vs0pWcCqhJtVcRI5UEBDl18v+b1b655NEcLjZI2HglOZD6m4/qR9KsrepEZeDS342I+Kw44VuNEwkjBNgxAIKk/xAke4rmbbQRSVl/VOPmjl8LA+/MeYrttY5YEb5lVrdwDS/Fjb38M39O6rbhbUVtP0/zOT7v7KfHTJlVvsyMGklIsrZTcIt/muRqRpb1q67+7DfExJJCM00DFlXlnUizrfuRqPMCrMBblX2p148YQ4fmU5PULr71fJ6a1r6aOInaMYJDtw2HNJPCwPof7VM7q7HfGYiOTKww0LiQuwI4jrqiqDqRexJ5aW611GTDoxuyqSOpANewKorwYQly3s3ZXXsjIpdTSW/LRU9/9hyTLHPAuaWHMDH1eNvmA/iBAI9K57+lIhfM4Qjmr+FgexU612+sT4dCblFJHUgE/Wp34kbXy3plPT+sXYcXCKTXnv+ZzfcvY8mIxMeIZWWCEllLAgySWIFlOuVb3v1Nq6FtWULC5P4SPrpW0SANdAKytu/8AaVGdiqgg6fe/73qyMI1Q4oxZOTZlWuyzyzJurs4/ZIr3Fwx59CxI/I0qyxoFAVRYAAAdgK+VQRPdKUoCL2/g5JVXhAZwSQ+coUJUjMLKc3PVToRUBBurOHlZ5SzOVOcuMrWmST9nw9CoUqPGfodLnSgKRgt1J41bMRMS6FkkmOSTKsgLeGIFSS6sb5/kGulz8xu58jM2SyK0rOeHJlLFwLMSY31Qg26nNe4q8UoCt7H2FJFi+K+U2XEKZM7F34ssbpdSLDKseTQnkLWGlYhsjFK2ZOGqq+ZYOIxUkiRWYMUugPEByWIuvSrTSgKRFuhKSwcx+JVDSZmLEDCrAUKWsVLDNe/3Rpe1ssm6bmEgBUbLCoVHNsqDxqCUIAY2Pym9herlSgKhs7deaPEwytK7LGqgXlBy2QqVI4Qzgk35r000FW+lKAVpYjZcTsXKDORbOPmt61u0oCjbbxL4aXK0bNHYESDl/jT1rHhdrRSEANYnoRb/AIq+MoOh1FR8mycMrcVo41K657AAeZ6fWrVayHBEATQMO9TeO2XBiorAjKTcPGR08xoahzuJF0lkH0/xUvm+h5wPNeSw7ipvZOyIViUKeIBfxk3vqb8tPKo3EblQMzOzyAEk2uLDr25V78yHA1EmUmwYE9gResG08dwQvgZi18oA7efvU/sbdzDQsJIgWJGjFrix6jpU0VHblUXce8Cj7J2HicRIss5MUakEJyJsb8unvV5pSqm2yYpSleAVjlgVrZlBtyuL29O1ZKUBVN48JNFlbDx8Rdcw5kcrWA179+VQke30vaRWQ+Y/6a6NWGaCNiM6qT0zAHl61YrJIjxRVXNhc6DuawjGRnk6/wDkKuGJwqSKUdQVYWI8vWoJtysJ+Fx/Oan830POBopIDqCCPI14lxKKbM6j1IFWHZuxIMOCqL8x+8bm9ul/SsGM3awszl2TxaA5WIGg7A9rU+b6HnAgF2jEWCiRSToADes2P4kcZdYmfkLAHr7VO4PdvCxMGSIZhqCSxsfcmpVWBFxqO9efMz3gUTB7u4jFENibxR/gHzH26ep18qvMEQRVVeSgAegFhXulVN7J6FKUrwClKUApSlAKUpQClKUApSlAKUpQClKUAqP2/hGmw0safM6EDlzPrpUXPvE8LSCZDmzWiiVTmZS1g3EJysLWJtqt7Ecr4JN78hJMMrZlRliC2kAyZnzAnmDYADmT70BrPsTGJJEIm8C4jO8gYKXQyxk5kBC/sw66KbkXsL1sPsjEryeRlYqZE4zBj+sckI1/BoV5EXC2rbxm8bgXiw7OvFSIMWVQSXCNoTmBBPUa2PlfzHvYrMVWCUnPkj+UB2uwNmJsLZGOp5DvpQGls3Y+KjEK+IZMmomORQJGaQMv+oWU2uQfa1fMBsHFRiO8krWSEMHmZgWMTrNcE63PD9xcW1vujbM5wcUwQZmZuIchfhoM+uRWu1iqqcpPMnW1e9qbx5YGeIZmyyFCLEHhlRpcgeLMLa0Bh3dweIjnKSMeFFEhUZiRxJFUMvmE4RI6frj2FWeqxPvWySOrYZwIo5Gk8aZgUyEAAGzXWRTe/XyNfZ98UjaQSQTDhKS5ADAOFDZLg21BAve1z70BZqVobG2l9ojz8N4yGKlXFjcdQeoN+db9AKUpQCoXevZ7TxJGgU/rYyc6Z1yg3JZMy5h5XqapQFGwiY+LhjxJHHDqCAwuqPm8V7jxWy+WXTnRBjHSOULM5VSymThhw7QMGtlFsuYra4536Wq8PyPXyqsRb2gnKIjfgxsNdOK7hDFpyKl4/ZxQGDCvj8i5xLnCyZLBMpfiPl417kLkEfLu19bVkwEONfBTLKzmViMoICPay51DBra2YA6Wv2sazPvT84ETnIIyXUXUhsQ8JAHzFv1ZIFtTWzj94QmHWaONnvIEMZ8LCzFX07rlbTrbnQEJPs2YHPg4DEqsGSN7ACQYfEKXyXsAWeNfM6+dbuDwTth8YsgxNpZBlLcPileBChIAsvNW0POx7isx3zwy5eI1s7sqkagqrBQ5PYlh3Ovka3IN5IHcRgtnOTw5Te7sy29VyEt2Fj1oCJ2e2LjCIISikxgCNVVFUYhs5KliUzRlTlBNrm1raaOysFi1jhVhiVSLg5lvGGzDOrBbc0AKE38ut6ncTt2SKWQSxrw04esZZpG4zlEATKNbjXXS9Y332wgMgLsDGSCLc2DiNlGvMOQpvb6AmgNSaLHh4csjlWJZ7qpseIPCQLWUJoPfW9q3d1vtmaU4om3hspUABrtmysDqtsvToOt6l9mY9J4lljN0cXB97H8xatqgFKUoBSlKAUpSgFKUoBSlKAUpSgFKUoBSlKAjm2FhjnvDH+sN28OpN8179DfXTrrzr7LsPDMArQoQLWGXllGUflp6UpQCXYmHYuzQoTJbMbanKQR73UG/8I7CvjbCwxDjgx2cgsMvMg5gfLXXTrrSlAepdi4do1iMKGNPlTKMq8+Q6DUi3Y14k2BhWZ2aCMmRSrkqPEpABB8jlF+9hSlABsLDWA4MdlzAeHo/zet7C9+wrLNsiB2Z2iRmdSrEqDmUixBHI3GnppSlAZsHg0iXJGoVedh3P9az0pQClKUApSlAKi03ew4YMI9RM0w1P7RhYn00GnLwjtXylAexsKEEEAi3QM1jaUzC4vY2cki/LMe9Z/0bHYDLoJDINT85Ytf6k18pQGpFu3h0y5FZMrMwyOy/O2dgbEXW+uXkKyQ7Bw6S8VYwJM7vmufmkCqxty1CClKA2JtnRuxZhcnh31/dNnT6E3rWfYEJz6PZzmsJHAVs2fMozWVs2tx59zXylASGGgCKFFyALXZix92JJNZaUoBSlKA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322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Genetic </a:t>
            </a:r>
            <a:r>
              <a:rPr lang="en-US" b="1" dirty="0"/>
              <a:t>Evolution </a:t>
            </a:r>
            <a:r>
              <a:rPr lang="en-US" b="1" dirty="0" smtClean="0"/>
              <a:t>(2)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7577" y="1154997"/>
            <a:ext cx="8229600" cy="5010307"/>
          </a:xfrm>
        </p:spPr>
        <p:txBody>
          <a:bodyPr>
            <a:normAutofit/>
          </a:bodyPr>
          <a:lstStyle/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marL="0" indent="0" algn="l" rtl="0">
              <a:buNone/>
            </a:pPr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i="1" dirty="0" smtClean="0"/>
              <a:t>Elitism selection </a:t>
            </a:r>
            <a:r>
              <a:rPr lang="en-US" sz="2400" dirty="0" smtClean="0"/>
              <a:t>allows better                                        chromosome(s) to carry over to next generation.</a:t>
            </a:r>
            <a:endParaRPr lang="en-US" sz="2400" i="1" dirty="0"/>
          </a:p>
          <a:p>
            <a:pPr algn="l" rtl="0"/>
            <a:r>
              <a:rPr lang="en-US" sz="2400" dirty="0"/>
              <a:t>S</a:t>
            </a:r>
            <a:r>
              <a:rPr lang="en-US" sz="2400" dirty="0" smtClean="0"/>
              <a:t>olution is the </a:t>
            </a:r>
            <a:r>
              <a:rPr lang="en-US" sz="2400" i="1" dirty="0" smtClean="0"/>
              <a:t>best </a:t>
            </a:r>
            <a:r>
              <a:rPr lang="en-US" sz="2400" dirty="0" smtClean="0"/>
              <a:t>chromosome in last generation</a:t>
            </a:r>
            <a:endParaRPr lang="en-US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5</a:t>
            </a:fld>
            <a:endParaRPr lang="he-IL"/>
          </a:p>
        </p:txBody>
      </p:sp>
      <p:grpSp>
        <p:nvGrpSpPr>
          <p:cNvPr id="70" name="קבוצה 69"/>
          <p:cNvGrpSpPr/>
          <p:nvPr/>
        </p:nvGrpSpPr>
        <p:grpSpPr>
          <a:xfrm>
            <a:off x="4283968" y="1112706"/>
            <a:ext cx="4320479" cy="3886578"/>
            <a:chOff x="2104366" y="1126227"/>
            <a:chExt cx="4897536" cy="5183091"/>
          </a:xfrm>
        </p:grpSpPr>
        <p:grpSp>
          <p:nvGrpSpPr>
            <p:cNvPr id="71" name="קבוצה 70"/>
            <p:cNvGrpSpPr/>
            <p:nvPr/>
          </p:nvGrpSpPr>
          <p:grpSpPr>
            <a:xfrm>
              <a:off x="2104366" y="1126227"/>
              <a:ext cx="4897536" cy="5183091"/>
              <a:chOff x="880230" y="1126227"/>
              <a:chExt cx="4897536" cy="5183091"/>
            </a:xfrm>
          </p:grpSpPr>
          <p:grpSp>
            <p:nvGrpSpPr>
              <p:cNvPr id="73" name="קבוצה 72"/>
              <p:cNvGrpSpPr/>
              <p:nvPr/>
            </p:nvGrpSpPr>
            <p:grpSpPr>
              <a:xfrm>
                <a:off x="880230" y="1184579"/>
                <a:ext cx="1817335" cy="2168346"/>
                <a:chOff x="5508104" y="2765855"/>
                <a:chExt cx="3147778" cy="3831496"/>
              </a:xfrm>
            </p:grpSpPr>
            <p:grpSp>
              <p:nvGrpSpPr>
                <p:cNvPr id="121" name="קבוצה 120"/>
                <p:cNvGrpSpPr/>
                <p:nvPr/>
              </p:nvGrpSpPr>
              <p:grpSpPr>
                <a:xfrm>
                  <a:off x="5508104" y="3647552"/>
                  <a:ext cx="3096344" cy="2949799"/>
                  <a:chOff x="5508104" y="3647552"/>
                  <a:chExt cx="3096344" cy="2949799"/>
                </a:xfrm>
              </p:grpSpPr>
              <p:sp>
                <p:nvSpPr>
                  <p:cNvPr id="123" name="מלבן מעוגל 122"/>
                  <p:cNvSpPr/>
                  <p:nvPr/>
                </p:nvSpPr>
                <p:spPr>
                  <a:xfrm>
                    <a:off x="5508104" y="3647552"/>
                    <a:ext cx="3096344" cy="2949799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4" name="אליפסה 123"/>
                      <p:cNvSpPr/>
                      <p:nvPr/>
                    </p:nvSpPr>
                    <p:spPr>
                      <a:xfrm>
                        <a:off x="6084168" y="4005064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124" name="אליפסה 12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84168" y="4005064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2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5" name="אליפסה 124"/>
                      <p:cNvSpPr/>
                      <p:nvPr/>
                    </p:nvSpPr>
                    <p:spPr>
                      <a:xfrm>
                        <a:off x="5724128" y="4797152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125" name="אליפסה 12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24128" y="4797152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2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6" name="אליפסה 125"/>
                      <p:cNvSpPr/>
                      <p:nvPr/>
                    </p:nvSpPr>
                    <p:spPr>
                      <a:xfrm>
                        <a:off x="6732240" y="4304546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126" name="אליפסה 12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32240" y="4304546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7" name="אליפסה 126"/>
                      <p:cNvSpPr/>
                      <p:nvPr/>
                    </p:nvSpPr>
                    <p:spPr>
                      <a:xfrm>
                        <a:off x="7524328" y="3861048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127" name="אליפסה 12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524328" y="3861048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4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8" name="אליפסה 127"/>
                      <p:cNvSpPr/>
                      <p:nvPr/>
                    </p:nvSpPr>
                    <p:spPr>
                      <a:xfrm>
                        <a:off x="6236568" y="5240650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128" name="אליפסה 12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236568" y="5240650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9" name="אליפסה 128"/>
                      <p:cNvSpPr/>
                      <p:nvPr/>
                    </p:nvSpPr>
                    <p:spPr>
                      <a:xfrm>
                        <a:off x="7452320" y="4880610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129" name="אליפסה 12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52320" y="4880610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2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0" name="אליפסה 129"/>
                      <p:cNvSpPr/>
                      <p:nvPr/>
                    </p:nvSpPr>
                    <p:spPr>
                      <a:xfrm>
                        <a:off x="5940152" y="5877272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130" name="אליפסה 12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40152" y="5877272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1" name="אליפסה 130"/>
                      <p:cNvSpPr/>
                      <p:nvPr/>
                    </p:nvSpPr>
                    <p:spPr>
                      <a:xfrm>
                        <a:off x="7092280" y="5528682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131" name="אליפסה 13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92280" y="5528682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2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אליפסה 131"/>
                      <p:cNvSpPr/>
                      <p:nvPr/>
                    </p:nvSpPr>
                    <p:spPr>
                      <a:xfrm>
                        <a:off x="7956376" y="5456674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132" name="אליפסה 13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56376" y="5456674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22" name="TextBox 121"/>
                <p:cNvSpPr txBox="1"/>
                <p:nvPr/>
              </p:nvSpPr>
              <p:spPr>
                <a:xfrm>
                  <a:off x="5703555" y="2765855"/>
                  <a:ext cx="2952327" cy="94345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9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Population</a:t>
                  </a:r>
                  <a:endParaRPr lang="he-IL" sz="1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4" name="קבוצה 73"/>
              <p:cNvGrpSpPr/>
              <p:nvPr/>
            </p:nvGrpSpPr>
            <p:grpSpPr>
              <a:xfrm>
                <a:off x="3439250" y="4189935"/>
                <a:ext cx="2338516" cy="2119383"/>
                <a:chOff x="548052" y="3202230"/>
                <a:chExt cx="2499401" cy="2170986"/>
              </a:xfrm>
            </p:grpSpPr>
            <p:grpSp>
              <p:nvGrpSpPr>
                <p:cNvPr id="106" name="קבוצה 105"/>
                <p:cNvGrpSpPr/>
                <p:nvPr/>
              </p:nvGrpSpPr>
              <p:grpSpPr>
                <a:xfrm>
                  <a:off x="912152" y="3703846"/>
                  <a:ext cx="1787640" cy="1669370"/>
                  <a:chOff x="1150454" y="3703846"/>
                  <a:chExt cx="1787640" cy="1669370"/>
                </a:xfrm>
              </p:grpSpPr>
              <p:grpSp>
                <p:nvGrpSpPr>
                  <p:cNvPr id="108" name="קבוצה 107"/>
                  <p:cNvGrpSpPr/>
                  <p:nvPr/>
                </p:nvGrpSpPr>
                <p:grpSpPr>
                  <a:xfrm>
                    <a:off x="1475655" y="3789040"/>
                    <a:ext cx="1152127" cy="1491742"/>
                    <a:chOff x="1412187" y="1556792"/>
                    <a:chExt cx="1312681" cy="1800199"/>
                  </a:xfrm>
                </p:grpSpPr>
                <p:grpSp>
                  <p:nvGrpSpPr>
                    <p:cNvPr id="110" name="קבוצה 109"/>
                    <p:cNvGrpSpPr/>
                    <p:nvPr/>
                  </p:nvGrpSpPr>
                  <p:grpSpPr>
                    <a:xfrm>
                      <a:off x="1412187" y="1556792"/>
                      <a:ext cx="1312681" cy="1800199"/>
                      <a:chOff x="1412187" y="1556792"/>
                      <a:chExt cx="1312681" cy="1800199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12" name="אליפסה 111"/>
                          <p:cNvSpPr/>
                          <p:nvPr/>
                        </p:nvSpPr>
                        <p:spPr>
                          <a:xfrm>
                            <a:off x="1475656" y="1556792"/>
                            <a:ext cx="504056" cy="492606"/>
                          </a:xfrm>
                          <a:prstGeom prst="ellipse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 xmlns="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oMath>
                              </m:oMathPara>
                            </a14:m>
                            <a:endParaRPr lang="he-IL" sz="3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12" name="אליפסה 111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475656" y="1556792"/>
                            <a:ext cx="504056" cy="492606"/>
                          </a:xfrm>
                          <a:prstGeom prst="ellipse">
                            <a:avLst/>
                          </a:prstGeom>
                          <a:blipFill rotWithShape="1">
                            <a:blip r:embed="rId7"/>
                            <a:stretch>
                              <a:fillRect/>
                            </a:stretch>
                          </a:blipFill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he-IL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grpSp>
                    <p:nvGrpSpPr>
                      <p:cNvPr id="113" name="קבוצה 112"/>
                      <p:cNvGrpSpPr/>
                      <p:nvPr/>
                    </p:nvGrpSpPr>
                    <p:grpSpPr>
                      <a:xfrm>
                        <a:off x="1412187" y="2864383"/>
                        <a:ext cx="504056" cy="492607"/>
                        <a:chOff x="2071390" y="2488027"/>
                        <a:chExt cx="504056" cy="492607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9" name="אליפסה 118"/>
                            <p:cNvSpPr/>
                            <p:nvPr/>
                          </p:nvSpPr>
                          <p:spPr>
                            <a:xfrm>
                              <a:off x="2071390" y="2488027"/>
                              <a:ext cx="504056" cy="492606"/>
                            </a:xfrm>
                            <a:prstGeom prst="ellipse">
                              <a:avLst/>
                            </a:prstGeom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n w="3175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 xmlns="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oMath>
                                </m:oMathPara>
                              </a14:m>
                              <a:endParaRPr lang="he-IL" sz="3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19" name="אליפסה 118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071390" y="2488027"/>
                              <a:ext cx="504056" cy="492606"/>
                            </a:xfrm>
                            <a:prstGeom prst="ellipse">
                              <a:avLst/>
                            </a:prstGeom>
                            <a:blipFill rotWithShape="1">
                              <a:blip r:embed="rId8"/>
                              <a:stretch>
                                <a:fillRect/>
                              </a:stretch>
                            </a:blipFill>
                            <a:ln w="3175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he-IL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20" name="עוגה 119"/>
                        <p:cNvSpPr/>
                        <p:nvPr/>
                      </p:nvSpPr>
                      <p:spPr>
                        <a:xfrm>
                          <a:off x="2071391" y="2488028"/>
                          <a:ext cx="497671" cy="492606"/>
                        </a:xfrm>
                        <a:prstGeom prst="pie">
                          <a:avLst>
                            <a:gd name="adj1" fmla="val 5531600"/>
                            <a:gd name="adj2" fmla="val 16200000"/>
                          </a:avLst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14" name="אליפסה 113"/>
                          <p:cNvSpPr/>
                          <p:nvPr/>
                        </p:nvSpPr>
                        <p:spPr>
                          <a:xfrm>
                            <a:off x="2166453" y="1556792"/>
                            <a:ext cx="504056" cy="492606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 xmlns="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oMath>
                              </m:oMathPara>
                            </a14:m>
                            <a:endParaRPr lang="he-IL" sz="3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14" name="אליפסה 113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166453" y="1556792"/>
                            <a:ext cx="504056" cy="492606"/>
                          </a:xfrm>
                          <a:prstGeom prst="ellipse">
                            <a:avLst/>
                          </a:prstGeom>
                          <a:blipFill rotWithShape="1">
                            <a:blip r:embed="rId8"/>
                            <a:stretch>
                              <a:fillRect/>
                            </a:stretch>
                          </a:blipFill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he-IL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grpSp>
                    <p:nvGrpSpPr>
                      <p:cNvPr id="115" name="קבוצה 114"/>
                      <p:cNvGrpSpPr/>
                      <p:nvPr/>
                    </p:nvGrpSpPr>
                    <p:grpSpPr>
                      <a:xfrm rot="10800000">
                        <a:off x="2195736" y="2864384"/>
                        <a:ext cx="504058" cy="492607"/>
                        <a:chOff x="2147540" y="2488027"/>
                        <a:chExt cx="504058" cy="492607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7" name="אליפסה 116"/>
                            <p:cNvSpPr/>
                            <p:nvPr/>
                          </p:nvSpPr>
                          <p:spPr>
                            <a:xfrm>
                              <a:off x="2147540" y="2488027"/>
                              <a:ext cx="504057" cy="492605"/>
                            </a:xfrm>
                            <a:prstGeom prst="ellipse">
                              <a:avLst/>
                            </a:prstGeom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n w="3175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 xmlns="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oMath>
                                </m:oMathPara>
                              </a14:m>
                              <a:endParaRPr lang="he-IL" sz="3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17" name="אליפסה 116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147540" y="2488027"/>
                              <a:ext cx="504057" cy="492605"/>
                            </a:xfrm>
                            <a:prstGeom prst="ellipse">
                              <a:avLst/>
                            </a:prstGeom>
                            <a:blipFill rotWithShape="1">
                              <a:blip r:embed="rId9"/>
                              <a:stretch>
                                <a:fillRect/>
                              </a:stretch>
                            </a:blipFill>
                            <a:ln w="3175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he-IL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18" name="עוגה 117"/>
                        <p:cNvSpPr/>
                        <p:nvPr/>
                      </p:nvSpPr>
                      <p:spPr>
                        <a:xfrm>
                          <a:off x="2153926" y="2488028"/>
                          <a:ext cx="497672" cy="492606"/>
                        </a:xfrm>
                        <a:prstGeom prst="pie">
                          <a:avLst>
                            <a:gd name="adj1" fmla="val 5531600"/>
                            <a:gd name="adj2" fmla="val 16200000"/>
                          </a:avLst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16" name="סוגר מסולסל שמאלי 115"/>
                      <p:cNvSpPr/>
                      <p:nvPr/>
                    </p:nvSpPr>
                    <p:spPr>
                      <a:xfrm rot="16200000">
                        <a:off x="1935659" y="1531011"/>
                        <a:ext cx="270824" cy="1307594"/>
                      </a:xfrm>
                      <a:prstGeom prst="leftBrace">
                        <a:avLst>
                          <a:gd name="adj1" fmla="val 74596"/>
                          <a:gd name="adj2" fmla="val 50000"/>
                        </a:avLst>
                      </a:prstGeom>
                      <a:noFill/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</p:grpSp>
                <p:cxnSp>
                  <p:nvCxnSpPr>
                    <p:cNvPr id="111" name="מחבר חץ ישר 110"/>
                    <p:cNvCxnSpPr/>
                    <p:nvPr/>
                  </p:nvCxnSpPr>
                  <p:spPr>
                    <a:xfrm>
                      <a:off x="2071070" y="2417030"/>
                      <a:ext cx="0" cy="36700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9" name="מלבן מעוגל 108"/>
                  <p:cNvSpPr/>
                  <p:nvPr/>
                </p:nvSpPr>
                <p:spPr>
                  <a:xfrm>
                    <a:off x="1150454" y="3703846"/>
                    <a:ext cx="1787640" cy="1669370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107" name="TextBox 106"/>
                <p:cNvSpPr txBox="1"/>
                <p:nvPr/>
              </p:nvSpPr>
              <p:spPr>
                <a:xfrm>
                  <a:off x="548052" y="3202230"/>
                  <a:ext cx="2499401" cy="54692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9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Recombination</a:t>
                  </a:r>
                  <a:endParaRPr lang="he-IL" sz="1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5" name="קבוצה 74"/>
              <p:cNvGrpSpPr/>
              <p:nvPr/>
            </p:nvGrpSpPr>
            <p:grpSpPr>
              <a:xfrm>
                <a:off x="971600" y="4224188"/>
                <a:ext cx="1672571" cy="1293044"/>
                <a:chOff x="2915816" y="1292088"/>
                <a:chExt cx="1672571" cy="1293044"/>
              </a:xfrm>
            </p:grpSpPr>
            <p:grpSp>
              <p:nvGrpSpPr>
                <p:cNvPr id="94" name="קבוצה 93"/>
                <p:cNvGrpSpPr/>
                <p:nvPr/>
              </p:nvGrpSpPr>
              <p:grpSpPr>
                <a:xfrm rot="10800000">
                  <a:off x="3055483" y="1956474"/>
                  <a:ext cx="1393235" cy="432048"/>
                  <a:chOff x="3530824" y="1556792"/>
                  <a:chExt cx="1689248" cy="520020"/>
                </a:xfrm>
              </p:grpSpPr>
              <p:grpSp>
                <p:nvGrpSpPr>
                  <p:cNvPr id="98" name="קבוצה 97"/>
                  <p:cNvGrpSpPr/>
                  <p:nvPr/>
                </p:nvGrpSpPr>
                <p:grpSpPr>
                  <a:xfrm>
                    <a:off x="4716016" y="1561991"/>
                    <a:ext cx="504056" cy="514821"/>
                    <a:chOff x="3763629" y="2049397"/>
                    <a:chExt cx="504056" cy="514821"/>
                  </a:xfrm>
                </p:grpSpPr>
                <p:grpSp>
                  <p:nvGrpSpPr>
                    <p:cNvPr id="102" name="קבוצה 101"/>
                    <p:cNvGrpSpPr/>
                    <p:nvPr/>
                  </p:nvGrpSpPr>
                  <p:grpSpPr>
                    <a:xfrm rot="10800000">
                      <a:off x="3763629" y="2049397"/>
                      <a:ext cx="504056" cy="492607"/>
                      <a:chOff x="2147542" y="2488027"/>
                      <a:chExt cx="504056" cy="492607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04" name="אליפסה 103"/>
                          <p:cNvSpPr/>
                          <p:nvPr/>
                        </p:nvSpPr>
                        <p:spPr>
                          <a:xfrm>
                            <a:off x="2147542" y="2488027"/>
                            <a:ext cx="504056" cy="492606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 xmlns="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oMath>
                              </m:oMathPara>
                            </a14:m>
                            <a:endParaRPr lang="he-IL" sz="3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4" name="אליפסה 103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147542" y="2488027"/>
                            <a:ext cx="504056" cy="492606"/>
                          </a:xfrm>
                          <a:prstGeom prst="ellipse">
                            <a:avLst/>
                          </a:prstGeom>
                          <a:blipFill rotWithShape="1">
                            <a:blip r:embed="rId10"/>
                            <a:stretch>
                              <a:fillRect/>
                            </a:stretch>
                          </a:blipFill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he-IL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105" name="עוגה 104"/>
                      <p:cNvSpPr/>
                      <p:nvPr/>
                    </p:nvSpPr>
                    <p:spPr>
                      <a:xfrm>
                        <a:off x="2153926" y="2488028"/>
                        <a:ext cx="497672" cy="492606"/>
                      </a:xfrm>
                      <a:prstGeom prst="pie">
                        <a:avLst>
                          <a:gd name="adj1" fmla="val 5531600"/>
                          <a:gd name="adj2" fmla="val 16200000"/>
                        </a:avLst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3" name="עוגה 102"/>
                    <p:cNvSpPr/>
                    <p:nvPr/>
                  </p:nvSpPr>
                  <p:spPr>
                    <a:xfrm>
                      <a:off x="3763629" y="2049398"/>
                      <a:ext cx="497672" cy="514820"/>
                    </a:xfrm>
                    <a:prstGeom prst="pie">
                      <a:avLst>
                        <a:gd name="adj1" fmla="val 9724038"/>
                        <a:gd name="adj2" fmla="val 16232248"/>
                      </a:avLst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9" name="אליפסה 98"/>
                      <p:cNvSpPr/>
                      <p:nvPr/>
                    </p:nvSpPr>
                    <p:spPr>
                      <a:xfrm rot="10800000">
                        <a:off x="3530824" y="1556793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99" name="אליפסה 9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0800000">
                        <a:off x="3530824" y="1556793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11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0" name="עוגה 99"/>
                  <p:cNvSpPr/>
                  <p:nvPr/>
                </p:nvSpPr>
                <p:spPr>
                  <a:xfrm rot="10800000">
                    <a:off x="3530824" y="1556792"/>
                    <a:ext cx="497672" cy="492606"/>
                  </a:xfrm>
                  <a:prstGeom prst="pie">
                    <a:avLst>
                      <a:gd name="adj1" fmla="val 5531600"/>
                      <a:gd name="adj2" fmla="val 16200000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1" name="מחבר חץ ישר 100"/>
                  <p:cNvCxnSpPr/>
                  <p:nvPr/>
                </p:nvCxnSpPr>
                <p:spPr>
                  <a:xfrm>
                    <a:off x="4139952" y="1772816"/>
                    <a:ext cx="432048" cy="0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" name="קבוצה 94"/>
                <p:cNvGrpSpPr/>
                <p:nvPr/>
              </p:nvGrpSpPr>
              <p:grpSpPr>
                <a:xfrm>
                  <a:off x="2915816" y="1292088"/>
                  <a:ext cx="1672571" cy="1293044"/>
                  <a:chOff x="2915816" y="1292088"/>
                  <a:chExt cx="1672571" cy="1293044"/>
                </a:xfrm>
              </p:grpSpPr>
              <p:sp>
                <p:nvSpPr>
                  <p:cNvPr id="96" name="מלבן מעוגל 95"/>
                  <p:cNvSpPr/>
                  <p:nvPr/>
                </p:nvSpPr>
                <p:spPr>
                  <a:xfrm>
                    <a:off x="2915816" y="1763122"/>
                    <a:ext cx="1672571" cy="822010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2969671" y="1292088"/>
                    <a:ext cx="1494691" cy="53392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9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Mutation</a:t>
                    </a:r>
                    <a:endParaRPr lang="he-IL" sz="1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6" name="קבוצה 75"/>
              <p:cNvGrpSpPr/>
              <p:nvPr/>
            </p:nvGrpSpPr>
            <p:grpSpPr>
              <a:xfrm>
                <a:off x="3720464" y="1126227"/>
                <a:ext cx="1787640" cy="2158757"/>
                <a:chOff x="5508104" y="2782798"/>
                <a:chExt cx="3096344" cy="3814554"/>
              </a:xfrm>
            </p:grpSpPr>
            <p:grpSp>
              <p:nvGrpSpPr>
                <p:cNvPr id="82" name="קבוצה 81"/>
                <p:cNvGrpSpPr/>
                <p:nvPr/>
              </p:nvGrpSpPr>
              <p:grpSpPr>
                <a:xfrm>
                  <a:off x="5508104" y="3647552"/>
                  <a:ext cx="3096344" cy="2949800"/>
                  <a:chOff x="5508104" y="3647552"/>
                  <a:chExt cx="3096344" cy="2949800"/>
                </a:xfrm>
              </p:grpSpPr>
              <p:sp>
                <p:nvSpPr>
                  <p:cNvPr id="84" name="מלבן מעוגל 83"/>
                  <p:cNvSpPr/>
                  <p:nvPr/>
                </p:nvSpPr>
                <p:spPr>
                  <a:xfrm>
                    <a:off x="5508104" y="3647552"/>
                    <a:ext cx="3096344" cy="2949800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" name="אליפסה 84"/>
                      <p:cNvSpPr/>
                      <p:nvPr/>
                    </p:nvSpPr>
                    <p:spPr>
                      <a:xfrm>
                        <a:off x="6084168" y="4005064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85" name="אליפסה 8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84168" y="4005064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2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6" name="אליפסה 85"/>
                      <p:cNvSpPr/>
                      <p:nvPr/>
                    </p:nvSpPr>
                    <p:spPr>
                      <a:xfrm>
                        <a:off x="5724128" y="4797152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86" name="אליפסה 8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24128" y="4797152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7" name="אליפסה 86"/>
                      <p:cNvSpPr/>
                      <p:nvPr/>
                    </p:nvSpPr>
                    <p:spPr>
                      <a:xfrm>
                        <a:off x="6732240" y="4304546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87" name="אליפסה 8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32240" y="4304546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8" name="אליפסה 87"/>
                      <p:cNvSpPr/>
                      <p:nvPr/>
                    </p:nvSpPr>
                    <p:spPr>
                      <a:xfrm>
                        <a:off x="7524328" y="3861048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88" name="אליפסה 8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524328" y="3861048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12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9" name="אליפסה 88"/>
                      <p:cNvSpPr/>
                      <p:nvPr/>
                    </p:nvSpPr>
                    <p:spPr>
                      <a:xfrm>
                        <a:off x="6236568" y="5240650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89" name="אליפסה 8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236568" y="5240650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2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0" name="אליפסה 89"/>
                      <p:cNvSpPr/>
                      <p:nvPr/>
                    </p:nvSpPr>
                    <p:spPr>
                      <a:xfrm>
                        <a:off x="7452320" y="4880610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90" name="אליפסה 8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52320" y="4880610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2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1" name="אליפסה 90"/>
                      <p:cNvSpPr/>
                      <p:nvPr/>
                    </p:nvSpPr>
                    <p:spPr>
                      <a:xfrm>
                        <a:off x="5940152" y="5877272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91" name="אליפסה 9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40152" y="5877272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2" name="אליפסה 91"/>
                      <p:cNvSpPr/>
                      <p:nvPr/>
                    </p:nvSpPr>
                    <p:spPr>
                      <a:xfrm>
                        <a:off x="7092280" y="5528682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92" name="אליפסה 9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92280" y="5528682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2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3" name="אליפסה 92"/>
                      <p:cNvSpPr/>
                      <p:nvPr/>
                    </p:nvSpPr>
                    <p:spPr>
                      <a:xfrm>
                        <a:off x="7956376" y="5456674"/>
                        <a:ext cx="504056" cy="492606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93" name="אליפסה 9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56376" y="5456674"/>
                        <a:ext cx="504056" cy="492606"/>
                      </a:xfrm>
                      <a:prstGeom prst="ellipse">
                        <a:avLst/>
                      </a:prstGeom>
                      <a:blipFill rotWithShape="1">
                        <a:blip r:embed="rId12"/>
                        <a:stretch>
                          <a:fillRect/>
                        </a:stretch>
                      </a:blip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he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83" name="TextBox 82"/>
                <p:cNvSpPr txBox="1"/>
                <p:nvPr/>
              </p:nvSpPr>
              <p:spPr>
                <a:xfrm>
                  <a:off x="5749820" y="2782798"/>
                  <a:ext cx="2711973" cy="94345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9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Selection</a:t>
                  </a:r>
                  <a:endParaRPr lang="he-IL" sz="1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77" name="חץ ימינה 76"/>
              <p:cNvSpPr/>
              <p:nvPr/>
            </p:nvSpPr>
            <p:spPr>
              <a:xfrm>
                <a:off x="2843808" y="2348880"/>
                <a:ext cx="720080" cy="171884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8" name="חץ ימינה 77"/>
              <p:cNvSpPr/>
              <p:nvPr/>
            </p:nvSpPr>
            <p:spPr>
              <a:xfrm rot="10800000">
                <a:off x="2843809" y="5094201"/>
                <a:ext cx="720080" cy="171884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" name="חץ ימינה 78"/>
              <p:cNvSpPr/>
              <p:nvPr/>
            </p:nvSpPr>
            <p:spPr>
              <a:xfrm rot="5400000">
                <a:off x="4242932" y="3703098"/>
                <a:ext cx="720080" cy="171884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0" name="תרשים זרימה: תהליך חלופי 79"/>
              <p:cNvSpPr/>
              <p:nvPr/>
            </p:nvSpPr>
            <p:spPr>
              <a:xfrm rot="19778170">
                <a:off x="4351194" y="1844093"/>
                <a:ext cx="880392" cy="352801"/>
              </a:xfrm>
              <a:prstGeom prst="flowChartAlternateProcess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81" name="מחבר מעוקל 80"/>
              <p:cNvCxnSpPr>
                <a:stCxn id="80" idx="3"/>
                <a:endCxn id="109" idx="3"/>
              </p:cNvCxnSpPr>
              <p:nvPr/>
            </p:nvCxnSpPr>
            <p:spPr>
              <a:xfrm>
                <a:off x="5171205" y="1781015"/>
                <a:ext cx="281278" cy="3713459"/>
              </a:xfrm>
              <a:prstGeom prst="curvedConnector3">
                <a:avLst>
                  <a:gd name="adj1" fmla="val 192127"/>
                </a:avLst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חץ ימינה 71"/>
            <p:cNvSpPr/>
            <p:nvPr/>
          </p:nvSpPr>
          <p:spPr>
            <a:xfrm rot="16200000">
              <a:off x="2610047" y="3771002"/>
              <a:ext cx="720080" cy="17188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5" name="מציין מיקום תוכן 2"/>
          <p:cNvSpPr txBox="1">
            <a:spLocks/>
          </p:cNvSpPr>
          <p:nvPr/>
        </p:nvSpPr>
        <p:spPr>
          <a:xfrm>
            <a:off x="179512" y="1412775"/>
            <a:ext cx="3888432" cy="247994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 smtClean="0"/>
              <a:t>Process </a:t>
            </a:r>
            <a:r>
              <a:rPr lang="en-US" sz="2400" dirty="0"/>
              <a:t>repeats until </a:t>
            </a:r>
            <a:r>
              <a:rPr lang="en-US" sz="2400" dirty="0" smtClean="0"/>
              <a:t>termination criteria met:</a:t>
            </a:r>
          </a:p>
          <a:p>
            <a:pPr lvl="1" algn="l" rtl="0"/>
            <a:r>
              <a:rPr lang="en-US" sz="1800" dirty="0" smtClean="0"/>
              <a:t>No significant change in fitness (over many generations)</a:t>
            </a:r>
          </a:p>
          <a:p>
            <a:pPr lvl="1" algn="l" rtl="0"/>
            <a:r>
              <a:rPr lang="en-US" sz="1800" dirty="0" smtClean="0"/>
              <a:t>Best solution satisfies a quality condition</a:t>
            </a:r>
          </a:p>
          <a:p>
            <a:pPr lvl="1" algn="l" rtl="0"/>
            <a:r>
              <a:rPr lang="en-US" sz="1800" dirty="0"/>
              <a:t># of iterations</a:t>
            </a:r>
          </a:p>
          <a:p>
            <a:pPr lvl="1" algn="l" rtl="0"/>
            <a:endParaRPr lang="en-US" sz="180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610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400" b="1" dirty="0" smtClean="0"/>
              <a:t>Rationale of </a:t>
            </a:r>
            <a:r>
              <a:rPr lang="en-US" sz="3400" b="1" dirty="0"/>
              <a:t>Evolutionary Computation (EC)</a:t>
            </a:r>
            <a:endParaRPr lang="he-IL" sz="3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Gradual improvement of population is expected across generations:</a:t>
            </a:r>
          </a:p>
          <a:p>
            <a:pPr lvl="1" algn="l" rtl="0"/>
            <a:r>
              <a:rPr lang="en-US" sz="1900" dirty="0" smtClean="0"/>
              <a:t>“Survival of the fittest”, i.e.,  better solutions more likely to reproduce and preserve their genes (partial solution).</a:t>
            </a:r>
          </a:p>
          <a:p>
            <a:pPr lvl="1" algn="l" rtl="0"/>
            <a:r>
              <a:rPr lang="en-US" sz="1900" dirty="0" smtClean="0"/>
              <a:t>Crossover should</a:t>
            </a:r>
            <a:r>
              <a:rPr lang="en-US" sz="1900" dirty="0"/>
              <a:t> </a:t>
            </a:r>
            <a:r>
              <a:rPr lang="en-US" sz="1900" dirty="0" smtClean="0"/>
              <a:t>combine “good” genes (partial solution) of “good” solutions and improve them.</a:t>
            </a:r>
          </a:p>
          <a:p>
            <a:pPr lvl="1" algn="l" rtl="0"/>
            <a:r>
              <a:rPr lang="en-US" sz="1800" dirty="0" smtClean="0"/>
              <a:t>Mutation avoids local minima.</a:t>
            </a:r>
          </a:p>
          <a:p>
            <a:pPr lvl="1" algn="l" rtl="0"/>
            <a:r>
              <a:rPr lang="en-US" sz="1800" dirty="0" smtClean="0"/>
              <a:t>Elitism selection ensures best solution can only be improved.</a:t>
            </a:r>
          </a:p>
          <a:p>
            <a:pPr algn="l" rtl="0"/>
            <a:endParaRPr lang="en-US" sz="1000" dirty="0" smtClean="0"/>
          </a:p>
          <a:p>
            <a:pPr algn="l" rtl="0"/>
            <a:r>
              <a:rPr lang="en-US" sz="2400" dirty="0" smtClean="0"/>
              <a:t>The algorithm is inherently parallel, exploring                      several solutions simultaneously.</a:t>
            </a:r>
          </a:p>
          <a:p>
            <a:pPr algn="l" rtl="0"/>
            <a:endParaRPr lang="en-US" sz="1000" dirty="0" smtClean="0"/>
          </a:p>
          <a:p>
            <a:pPr algn="l" rtl="0"/>
            <a:r>
              <a:rPr lang="en-US" sz="2400" smtClean="0"/>
              <a:t>Many </a:t>
            </a:r>
            <a:r>
              <a:rPr lang="en-US" sz="2400" smtClean="0"/>
              <a:t>applications </a:t>
            </a:r>
            <a:r>
              <a:rPr lang="en-US" sz="2400" dirty="0" smtClean="0"/>
              <a:t>in diverse fields                                                     including IR</a:t>
            </a:r>
          </a:p>
          <a:p>
            <a:pPr lvl="1" algn="l" rtl="0"/>
            <a:r>
              <a:rPr lang="en-US" sz="1800" dirty="0" smtClean="0"/>
              <a:t>e.g</a:t>
            </a:r>
            <a:r>
              <a:rPr lang="en-US" sz="1800" dirty="0"/>
              <a:t>., </a:t>
            </a:r>
            <a:r>
              <a:rPr lang="en-US" sz="1800" dirty="0" smtClean="0"/>
              <a:t>economics, </a:t>
            </a:r>
            <a:r>
              <a:rPr lang="en-US" sz="1800" dirty="0"/>
              <a:t>quality control, </a:t>
            </a:r>
            <a:r>
              <a:rPr lang="en-US" sz="1800" dirty="0" smtClean="0"/>
              <a:t>game theory, etc.</a:t>
            </a:r>
            <a:endParaRPr lang="en-US" sz="1800" dirty="0"/>
          </a:p>
          <a:p>
            <a:pPr algn="l" rtl="0"/>
            <a:endParaRPr lang="en-US" sz="2200" dirty="0" smtClean="0"/>
          </a:p>
          <a:p>
            <a:pPr lvl="1" algn="l" rtl="0"/>
            <a:endParaRPr lang="en-US" sz="1800" dirty="0"/>
          </a:p>
          <a:p>
            <a:pPr algn="l" rtl="0"/>
            <a:endParaRPr lang="en-US" sz="22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6</a:t>
            </a:fld>
            <a:endParaRPr lang="he-I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76" y="3356992"/>
            <a:ext cx="3455552" cy="296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108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Genetic Programming (GP)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l" rtl="0"/>
            <a:r>
              <a:rPr lang="en-US" sz="2400" i="1" dirty="0" smtClean="0"/>
              <a:t>Genetic Programming </a:t>
            </a:r>
            <a:r>
              <a:rPr lang="en-US" sz="2400" dirty="0" smtClean="0"/>
              <a:t>(GP), introduced by </a:t>
            </a:r>
            <a:r>
              <a:rPr lang="en-US" sz="2400" i="1" dirty="0" smtClean="0"/>
              <a:t>John R. </a:t>
            </a:r>
            <a:r>
              <a:rPr lang="en-US" sz="2400" i="1" dirty="0" err="1" smtClean="0"/>
              <a:t>Koza</a:t>
            </a:r>
            <a:r>
              <a:rPr lang="en-US" sz="2400" dirty="0"/>
              <a:t> (</a:t>
            </a:r>
            <a:r>
              <a:rPr lang="en-US" sz="2400" dirty="0" smtClean="0"/>
              <a:t>1990)</a:t>
            </a:r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GP is part </a:t>
            </a:r>
            <a:r>
              <a:rPr lang="en-US" sz="2400" dirty="0"/>
              <a:t>of a family of </a:t>
            </a:r>
            <a:r>
              <a:rPr lang="en-US" sz="2400" i="1" dirty="0"/>
              <a:t>evolutionary </a:t>
            </a:r>
            <a:r>
              <a:rPr lang="en-US" sz="2400" i="1" dirty="0" smtClean="0"/>
              <a:t>algorithms (EAs)</a:t>
            </a:r>
            <a:r>
              <a:rPr lang="en-US" sz="2400" dirty="0" smtClean="0"/>
              <a:t>, a </a:t>
            </a:r>
            <a:r>
              <a:rPr lang="en-US" sz="2400" dirty="0"/>
              <a:t>rapidly growing area of </a:t>
            </a:r>
            <a:r>
              <a:rPr lang="en-US" sz="2400" dirty="0" smtClean="0"/>
              <a:t>artificial intelligence </a:t>
            </a:r>
            <a:r>
              <a:rPr lang="en-US" sz="2400" dirty="0"/>
              <a:t>inspired by natural </a:t>
            </a:r>
            <a:r>
              <a:rPr lang="en-US" sz="2400" dirty="0" smtClean="0"/>
              <a:t>evolution.</a:t>
            </a:r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EAs are </a:t>
            </a:r>
            <a:r>
              <a:rPr lang="en-US" sz="2400" dirty="0"/>
              <a:t>stochastic optimization </a:t>
            </a:r>
            <a:r>
              <a:rPr lang="en-US" sz="2400" dirty="0" smtClean="0"/>
              <a:t>methods aimed at finding </a:t>
            </a:r>
            <a:r>
              <a:rPr lang="en-US" sz="2400" dirty="0"/>
              <a:t>an </a:t>
            </a:r>
            <a:r>
              <a:rPr lang="en-US" sz="2400" dirty="0" smtClean="0"/>
              <a:t>‘’optimal’’ </a:t>
            </a:r>
            <a:r>
              <a:rPr lang="en-US" sz="2400" dirty="0"/>
              <a:t>solution </a:t>
            </a:r>
            <a:r>
              <a:rPr lang="en-US" sz="2400" dirty="0" err="1" smtClean="0"/>
              <a:t>wrt</a:t>
            </a:r>
            <a:r>
              <a:rPr lang="en-US" sz="2400" dirty="0" smtClean="0"/>
              <a:t> certain </a:t>
            </a:r>
            <a:r>
              <a:rPr lang="en-US" sz="2400" dirty="0"/>
              <a:t>objective(s</a:t>
            </a:r>
            <a:r>
              <a:rPr lang="en-US" sz="2400" dirty="0" smtClean="0"/>
              <a:t>).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CVPR ‘14  Workshop on Registration of               Very Large Images, June 23, 2014</a:t>
            </a:r>
            <a:endParaRPr lang="he-I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0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rtl="0"/>
            <a:r>
              <a:rPr lang="en-US" b="1" dirty="0" smtClean="0"/>
              <a:t>GP</a:t>
            </a:r>
            <a:r>
              <a:rPr lang="he-IL" b="1" dirty="0" smtClean="0"/>
              <a:t> </a:t>
            </a:r>
            <a:r>
              <a:rPr lang="en-US" b="1" dirty="0" smtClean="0"/>
              <a:t>Chromosome</a:t>
            </a: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400" dirty="0" smtClean="0"/>
                  <a:t>Genetic programming evolves a </a:t>
                </a:r>
                <a:r>
                  <a:rPr lang="en-US" sz="2400" dirty="0"/>
                  <a:t>program representing a solution to the problem.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GP chromosome is a tree-like program composed of genes:</a:t>
                </a:r>
              </a:p>
              <a:p>
                <a:pPr lvl="1" algn="l" rtl="0"/>
                <a:r>
                  <a:rPr lang="en-US" sz="2100" dirty="0" smtClean="0"/>
                  <a:t>Functions (e.g., </a:t>
                </a:r>
                <a14:m>
                  <m:oMath xmlns:m="http://schemas.openxmlformats.org/officeDocument/2006/math" xmlns="">
                    <m:r>
                      <a:rPr lang="en-US" sz="2100" b="0" i="1" smtClean="0">
                        <a:latin typeface="Cambria Math"/>
                      </a:rPr>
                      <m:t>+,−,∗,</m:t>
                    </m:r>
                    <m:r>
                      <a:rPr lang="en-US" sz="2100" b="0" i="1" smtClean="0">
                        <a:latin typeface="Cambria Math"/>
                      </a:rPr>
                      <m:t>𝑐𝑜𝑠</m:t>
                    </m:r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</a:rPr>
                      <m:t>𝑠𝑖𝑛</m:t>
                    </m:r>
                  </m:oMath>
                </a14:m>
                <a:r>
                  <a:rPr lang="en-US" sz="2100" dirty="0" smtClean="0"/>
                  <a:t>)</a:t>
                </a:r>
              </a:p>
              <a:p>
                <a:pPr lvl="2" algn="l" rtl="0"/>
                <a:r>
                  <a:rPr lang="en-US" sz="1900" dirty="0" smtClean="0"/>
                  <a:t>A node’s children are the function’s arguments.</a:t>
                </a:r>
                <a:endParaRPr lang="en-US" sz="1900" dirty="0"/>
              </a:p>
              <a:p>
                <a:pPr lvl="1" algn="l" rtl="0"/>
                <a:r>
                  <a:rPr lang="en-US" sz="2100" dirty="0" smtClean="0"/>
                  <a:t>Terminals (e.g., constants, variables)</a:t>
                </a:r>
              </a:p>
              <a:p>
                <a:pPr lvl="2" algn="l" rtl="0"/>
                <a:r>
                  <a:rPr lang="en-US" sz="1900" dirty="0" smtClean="0"/>
                  <a:t>The tree’s leaves</a:t>
                </a:r>
              </a:p>
              <a:p>
                <a:pPr marL="0" indent="0" algn="l" rtl="0">
                  <a:buNone/>
                </a:pPr>
                <a:r>
                  <a:rPr lang="en-US" sz="2200" b="0" dirty="0" smtClean="0"/>
                  <a:t>			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8</a:t>
            </a:fld>
            <a:endParaRPr lang="he-IL" dirty="0"/>
          </a:p>
        </p:txBody>
      </p:sp>
      <p:sp>
        <p:nvSpPr>
          <p:cNvPr id="8" name="AutoShape 4" descr="data:image/jpeg;base64,/9j/4AAQSkZJRgABAQAAAQABAAD/2wCEAAkGBxMSERUUEhQWFhUVGBgbGRQWGB0cGhwZGBgcGRwgHxggHCghHSAlIBcaITEiJSkrLi4uGCA1ODMsNygtLisBCgoKDg0OGhAQGzYkICYvLywvNDQsLywtNywsNywvLDQsLCwsLCwvNDQsLCwvLywsLCwsNCw0LCwsLC0sLywsLP/AABEIAKQBMwMBIgACEQEDEQH/xAAcAAEAAgMBAQEAAAAAAAAAAAAABQYDBAcCAQj/xABAEAACAQIDBgQDBAkEAQUBAAABAgMAEQQSIQUGEzFBUSJhcYEHMpEUQlKhFSMzU2KCscHRQ3Lh8JJzk7LS8TT/xAAaAQEAAwEBAQAAAAAAAAAAAAAAAgMEBQEG/8QALhEAAgICAQQBAgUDBQAAAAAAAAECAwQREgUhMUETYXEiUYHB8DKRoQYUsdHh/9oADAMBAAIRAxEAPwDuNKUoBVY2jjpY8RPJmbhQxoQt1CZmV/mGXMdba5gB9as9fCo+tAULE7y4mSIspjjzQSkKDq0kU3DujgkWIsdM2jczzrfn3pxCSxxGKMtnZXbOEVrSBPBnYG9jmtr0HW9WzhjsNOWlfSg7Dv70BobCxkk0ZeQKt2cKFv8AKrFRe/U2v71I18Ar7QClKUApSlAKUpQHxuVUPC7cxZjjiLHiK8Ujy5B4oJZAEXlYHMzIetoSfvA1fa85B2FAUyXemd1BQwLcwsxuW4SvKEKS8sr2J7Wytppc+TvJiYYmLIkmZ3yMWtlAxPDu5NhYBgRqOQF9b1deGNdBrz05+tCg7CgITYG1psQ3jSNFEaMcrZyWfNyYErl8N+Z+by1na+BQOVfaAUpSgFKUoBSlKAUpSgNTa87x4eZ41zOkbsi2JuyqSosNTcgVVcXjJmXJhsXxlZsPmla3hLzohUGMLbMG5cwAe4q615CAcgOd+XWgKNg9454IbymN3MU8vzMSWTiMFy3uiAR87W1toechHvBNIWRBCQplvLGzFSqRxv4D+IGTKel19hZMThEkRkdQVdWRhyurCxFxqL36VlCDsP8A950BU8bvNNCJGaOMxqCFOZs2YYdJrtpa12YadhUzu1tF8RAJHyXLNbJyyhiAbXNiQL2vpW9i8IkqMjqCrCxHL8xqPWvOAwMcKZI1stydSSSTqSWJJJPcmgNmlKUApSlAKUpQClKUApSufb7/ABF+zTNhsJGss6gcR3JEUdxcA21ZuRyi3PnXjaS2yddU7ZKEFts6DSuNYX4obQRgZYsPMn3kiDxv/KWdgT5G3rXVdg7ZhxkCTwNmR++hBGhBHQg6EVGM4y8MtyMS7HaVsdbJClKVMzilKUApSlAKUpQClK09sbTiwsDzztljjW7N/gdSToB3NAblK43i/injpGzYeGCKP7omDPIR3IV1C+mtTu5vxKaaZMNjY1jkk0jmjJ4TtzykE3Rj0BJB5XvVatg3pM2WYGTXX8koNR/nn2v1Oj0pSrDGKUpQClKUApSlAKUpQClK5/8AELf18LJ9lwiq2Iyhnd7lIlPK4HzMRyF+xPn42ktssqqnbNQgttnQKVwWHfXayNn+1rIf3ckMYQ+XgUMPY11bcbexNowF8vDljbLLETfK1rgg9VI1B9e1QhbGfg0ZWBfjJO2Ok/1LJSlKsMYpSlAKUpQClKUApSlAK/NeYmSct85xE+fvm4rD+gHtav0TtbaUWGheadwkcYJZj2HYcyewGprke0ty8bi3l2hh40iGIbMMHISrlQoAct8qyNa+XQAEXN71TfBzjpHU6Rl142Rzs8Na+3j/AKKpXRPggTkxoHyCdSO2cxLn/otVWHcXa0l1GGSDQ/rJZo2F+gAjZjf10q87h7XwODwKxAtHKrMJ4mBaXj/fz2FtbaHkVtbSqseqUXtnR631Gi+uNdT333sv9KrcG+uGZ1UcQZiBcqLXJt3qeOKS4XOt25C4ufQVrPmjNSlKAUpSgFKUoBXOfjezfZMOP9NsUmf2RyoPlmA9wK6NVK+IE64tG2ZCglxEwBa/y4dAbiV2HIgjwrzJ8q8ktrRZVPhZGet6af8AY5FWrtMkR3T51ZCluecOMtvO9qtGN3A2pC2RYVxS9JY5EQkfxJIy2PoSKx7K3fmgxsf2+MK4TjYbDhgyySoSCJGGmZBaQKDY25mxFYa8efNH2GX1rFljS4vbaa1r8/zO6wk5RfnYX9bV7rnzz4+bV5eGD91dP6f3NSuxcVNCpDvxbm/ivpp0N66SrkfE8kWylQez95o5JzAVKMPlLcm9P7d6nKgSFKUoBSlKAUpSgFfnvehSNp48NfNxgdfwGNMntau9bT2hFh4nmmcJHGCzMegH5k+Q1Nc22lujPtd2x2b7ISoTDxsgJeIEnNOOd2ubL90W6k1XbBzjpG/puXHFyFZJbXj+5QKufwaVjjsWR8ghiDHpnzORr3y/2rVT4ZbTY2L4VBr4wzufZCg/r9atHw5ngwmHfClDHjIyWnRzmaRyLCRWGjRm1gRytawPOjHolGW2dbrHVaL6VVV377b1r/k6DS9c8mixc5vNOVH4U5fQWrb2PhTh2LJIxLCxzcvpW9VyZ8xyReKVVpt7OFKiyx2jYayA9fTsOtWhWBFxqD1qDWnokns+0pSvAKUpQFD37+IP2OT7NhoxLiLBmLG0cQPLMRqWPPKOlVGD4l7SRgzrh5l6xhWjJ9HzN+Yqu7ULHG40vfP9qlvfnYGye2TLWGsNuRNTaR9f0/ouNZjRnZ3clvz4+3/uzqO6rfplxjsRYQwSFYMHmuEkTnJMOTScsq8lGo1NX3ETKiM7GyqCSfIVyv4JFuPjwL5LYc+WciS/vYLf0FdB3sgkfCSLGLsculwNAwJ5+QNbIPkkz5fJq+G2Ve96bRC7P3lnmZ2CqsXJdPFz79dK51vntQR7Rz4ZVefJbEcQXi1HgJ68Qf00NdA2fDkjReoUX9ev51x1STJOW+fjzZvXObc/4ctvK1dLGojOSi/ucrLyJVV8o/YmYN8MbGQzJh5VHNFQxn+VrsL+oq5YWSHaEKTxEg2troysDqrDuDXOKtPwuvmxgHyZ4j5Zyhze9gn5VoysaEEnEy4OXOyTjP7l73Y2xMsow04L3BySczYC+p6jz51cKqKsQbjmKkdj7xLNM0LKVdeV+TW527d65dkOJ1oy2TtKUqska+0MbHBE8srBY41LMx5ACuO7T+LOMlcnCxxQxX8JlUvIw6EqCoW/O1zVs+NpP6LI1ymaAP8A7eIOflfLXHK2YtEbNuRdVBS8l82f8VcYwEEkUImmZY4sTcrErObXkQ3Ol7gA6nSunbt7BTBxlQS8rnNNO3zyyHmzH8gOQGgr82bS/ZP3ym3fN923ne1fqDZRYwRF/myJm9covUMmpVy7EbYKL7Fb3u2zJnGFgNmb52HMA9L9NNTVK+ImOEUEKAs+Lzq0L31UoRmdjzy2upHW9quOI2aI8VNJmLFzfUcr62/oPauZb8g/pNs3XDx5PQO+b8z+YqePUpSSfsw5Nrrg5L0YzvTtG+bjRD+DheD65s3vVv3Q3p+15o5VEc8YBZAbqynQMp7X5jpXP63t0836Tw+X8E2f/wBPL/8AfJXQycaEIconMxMyydnGXfZ0Lb+FJQSJo8ZBBHO3/HOr1svEGSGN2FmZQSDprbXSqxI4UEk2A5mrRs7ErJEjocykDX8jXJtXfZ2oM2aUpVJMUpSgKJ8Q9+mwbrhsMqviXXMWf5Ik5BmA1Ykg2XTkffn675bVBDfbbm98jQx8M+Vgoa38169b+Iy7XxWfmwiZb/gyWFvK4NQ1YbrpqekfXdK6VjW4yssXJy3+nr0dC3Nx7bZxDPjcq/YyhTBKSUZiLiZr/PqCFX7pB6muoVxf4Sqx2pIV+VcNaT+aQZL/AEau0Vrrk5RTZ83nURoyJ1xe0mVjfTbDRqsMX7SXqOYXl9T38jVE3uwkeGwqzF2XExN+pkTVi7fctfxIeoOlrmr3t/Z6faVluc2W1unUVzj4nhuLgyfkzS/+5kGX8s9bKa9tb9nOus4xbXpbIqTevaL68SKL+BY8w92J19rVYd1N8XllGHxSqsjXMciaI9tSLH5Wtra5v7VTaxm/GwwT5/tEOX1zi/5Xv5V1bsWuNblHyjj4+bbK1Rl3TOwbRwoljZTz6eo5VO7nGT7KglBBUkC/4Ry/x7VGVL7tbQSaI5CTkYqbi2vP6a1yLl7O3Al6UpVBYKUpQHO9/fh8+IlOKwTIszACSJ7hJcugOYA5Xtpe1jYXtzqi7H3T2hiywjiijCSNG8kkgIVkNmsqi7W6d676TVW+HrAx4qxH/wDbif8A51XKqEnto3UdSyaIfHXPS/T/AB+Rvbn7tR7Pw4hQlmJLSSHm7nmx7cgAOgAr7vHtlIAsZBLS6ADoOVzUzI+UEnoCfpXO8G7YnEPiXGl7IOwHL6f1Jq6C2+xhlLy2S9c5312GTjY/sljPiAzSQnRcsYtxC33SdF63NvOr/i8ZHEjPIwVUBZiTyAFzUJulhnfiYyYES4mxVCNY4R+zT11LHzbyrWpOLTj5M8oRnFqS2igbT2RjYY88kSxIGVXlLh8gZgubKOYF7n0rp272xI8HAIo7nUsznm7nmx9bfQCtzG4VZo3jkF0dSrDyIsahtz8a3AMMzDjYVjC5Ol8o8DfzJY/XtU52zm/xPZXVRXUvwLRYKh9tqY2jxEejIwvbr2/x71Lg35UeQKMxNgNSarktrRcnotsMmZQ1rXANj5i9e6w4TELIiuhDKw0IrNWMuNPa+zIsVBJBMuaOVSrL5HsehB1B6ECuK7T+GG0YHKwhMTFfwPnCSZegdSLXHK4Otr6cq7tSp12Sg9xZKMnHwcf3S+Fs7TJLtDIscbBlw6NmLspuM7WAyg2OUXv18+vmvtYMa5EblQSQrWA5k2ryc5Te5Hjk29spWzNpPiOI72vnsLC2lqj96t21xiL4uHLHcxygXtfmCOqnqK2d3YCsXiBBZibH6f2rJtvbEOEj4kzWBICqBdmY8gqjUmtMXqKZnkk+xzOTYGOXELhssBkZGcPxGyZVIUk+DMDdhpar1ulusuDDO78SeS2aS1gFHJVHRb+5quS7xTtjExQwb5EiePIZEEhDsrXy8hbLyv1q57C25Di0LxE3U2eNhldG7Mp1HryNerL+btz3oqrorre4IzbYa0En+2rFuglsHD5gn6k1CYqASIVa9j251bcDhlijVEvlUAC/O1U3eUaYGelKVSTFKUoCqb8bkx7QCuGMWIjBCTAX8J1Kut/Et/cdLa1zTZ24u0Jp54BJhV+zuiPLeQ3zxrKCqZRfwuLgka3513SRwoJYgAcydAPeqbuntjDvtDaQSeJi80JULIpLBcLEpIAOoDAg26gioSrjLu0aqM7Ioi41zaTJXc7dSHZ0JSMl3c5pZm+Z2tb2A6KNB7mp+lKmZm23tlHmx8kmNnRmuiaKLDS1v8mtfb+xo8XA0UlwDYqy/MrDUMPMV9wWFcT4h5BYs7WF76Zifpy+lbOOxkcMbSSsERBdmbkP+8rVqh/T3KJeTlu0928bh3jT9TKJZOHG4YoSxVmGZSNNEbkTVp3U3OMEgnxLq8wBCKl8kd9CQTqzEaZrCo3a+88mIeB4MK5jhmEoaRwhcBHSwXUi/EvdrcvOrPsDeaLFFkytFMgu0Mlg1vxAg2ZfMVJZfy/g57KYY9UJcoruTLtYE9gazfDlLYdz3kP5KtYiL1P7BwiRwqIxYG5Pr1qq70aIEjSlKoLBSlKA4JvhvPNtCeQCR0wkbMkcSNlEmUlS7kakE8he1gNNTUFg4DA2fDO8Eg5PGxGvmvysPIg16XBNhnkwsgs8Dstj1W5yOO4YWN69swAuTYDmTXNssnzfc+8wMLFeLH8Ke13evfvv/NHX91N8xidn8WcqkyMYZAORlABuvkQQ3vVW3z2tIJEwmHfhs6l5JANVivYBegZjcX6AGsO6OxnOyJsQVI4uI4yA/ulQRhredi3pao/eCe2LhnbSOeFYs3QSxuzZSf4g5t/t863zsnGiTj50fCZMYxskod0m9fb0Rr7uYZh4485PN3Zi5/mJvU9ujtOSGdcJK7SRyKxgd9WUoLtGW+9p4gTroe1a9eNiAzbShCajDCR5G6AvG0ar6nOT6DzrnYN1ruS3vfkyRbbLjvFtUYXDSTWzFQAq/idiFUe5Irnn6GWVjLi/10z2zk6JpyAQWFhewuL1c9/sI0mCcoCzRNHLlHMiJwxA87A1XcNiFkUOhDKwuCK1dUssjxS7I9k2l2NOOV8B+uw5bhJrLhySyMnUqCfCw5i1hpar/tXEA4ZmU3DqLHuGtb8jVB23PliKqM0kngjQc2ZtAAPz8rV0bZOwA8EOGcm0ccall5/q1C9b87VPp1k5VS5eF4JQ2/JYt1IsuDhH8N//ACJP96lq8QxhVCjkoAHoNK91eXilKUAqA2nvAglOHS5e2rD5V0uRfvb+tbG9G02w8BZFJdjlXTkT1/71qrbHwBjBZ9ZH1Ynnrrb/ADVlcdsjJ6RI1QN5X4m0yG5QQIUB5BpC2Zh52AX2Per/AFz7eHPisXxcBHxTh0Mcz5gEk1uI0P3nUkm97C9uujLhKdTjHyVa2j7WPY78PacBX/XSRJB3CKZFY+hBF/4q0TtgBuGYMQJbX4PBfPpzsANR5jSpDdwNFjlfHIYWlTJhgSCgubsrMNBKbLp20F65GDj2q5Sa0kRjF7OhV93O2w+d8POxLg3QnqOo/uPXyr5WhtLZvEKsrZHUizjy/wAV3bI8kWRei/UrUwOMVlHi1Fgb87/81t1ma0WilKV4DhnxF24+NxksGYjDYdsnCBsHkABZn/EBcAA6aHSqu+AiIAyKLciBYgjkQRqD6VN75bOOE2jOjiyYhzNE5+Vs+rqDyzK17jsRUYzAC5NgOp5Vzb5S5s+66RTjvEi0k9/1ff3v+eDqPwj3jlnjmw2IYvJhshWVubxSXy37spUgnrp51ZNu7xCCRYVXPI3Ox+UHkfXraqF8K8LLFDjMeENpVRIFOmdY813t2JfTvlPcVMbJwbXaaa5le515i/8AeulTGUktnxmZ8cbpqv8Ap29EoTVL3/kLTYSA/s2aSRh0YxKMoPu2b+WrpVL31b7TJHh8KM+KhYSZr2SJbEESN/GCQF563rRfFyrlGPlowmnWhtBzHLh5l+dJ4lBHMrI4R19CDXibajRELiIJ4pCcoXhswZuyOos/fTtXqPiCfD4jFwSQ4SOS4ZxqJP8ATeVOaRgnS+oIBNhXBxsa1Wpta0yMYvZ1A1o7O2m2FxZEjHgzdSdFPQ+Vr2Pka3Qb6jUHrWDG4RZVyt7HqD5V9DOPJE4vTLsDX2oHYmMSGFY5HsEHzudLX79OdrVORSBgGUggi4INwR5GsrTXZlqez1SlK8PSvb0bmYTH5WmVhIuizRtlkA7X5EeRBFQOA+E2CRw0zz4gA3EcrjJ5XVQM3ubeVX+leaW9lkbZxi4qT0/W+x44S5cthltbLbS1rWt2tVU25uvh1w7oyBoDq6uSbed+Ytpy1FW6sc8KupVwGVhYg8iKlF6ZU1s5JFuTCwvHisTw/wAAkU+2YrmHvrVi2RsmHCx8OBAik3PUsx5lmOrHzNbmN3MZWLYWUp/A17fX+xBrcwWxp+GOIUL63t66dKtrdcfC0QcWatVjG7kQM7PC8uHZzdhEwyE98jAgH0tUrjNpSRuyth5PCSM2tjbr8tvzrPsfFviJMixOosTnN7C3fSpydclqXcjxZD4Hd7DYImdi8ktrCSVszeiiwC38hVn3HhlbiTyEhZLBE6WB5+nQd9a25t1YpHRpWZsv3Rop/vU+igAAAADQAcgKpk14j4LIrR9pSlQJCtLbG00w8RkfpoB1J6AVu1RN4w+IxnDZSIoQOfJrgG/ve3oK9S29Hjejaxe3A8XGlIijC3OY6AdyaqbfETCX8K4h1/eLEcvrqQ35VE/EmcviYcOf2Sx8Vl6Mxcolx1C5SbeflUBVd+W6pcIo7nS+iLLq+WyWk/Gi5rtRtqFo8K7JhVNpp7FZHJF+GgIuvmxHpViZsPg4NckMMQA7KB/c/ma5vuriDBtCIpouIvHIvQkKXRrdxlIv/FW38QMSZccsJ/ZwRq+XoZHLanvZQLepq2OSvi+QxT6XOOasRP8AX6edmeffTDnHx4gLOYUgkjL8I82dGBC3zWsp6e1W9vs20cMcrCWJ+TLoQRyI6qynXoRXMqkdysUYdoKi/JiVcMvTOilw1u9gwPtVNGY5z4yXk39S6Esaj5a5b153+xZsNt44ImDaEgAUExYojSVB0IA/ajt97mK8D4iYS+qYgL+8MJy+tgc1vaq3vriTNtB0b5MMqBVPLPIodmt3sQPY1HUvzHXPjFeD3p3QY5NCtslrfjX7nUJhHjIVeKQMDqjqdL/99xU3uhtxpLwTftY+RP3gP7j8+dct+HuIMWNeFf2c0bSZegkQqCQOlw2voK6bs2BBiFkI8Xy39dK0Jq2Cmji5NEsa6VMvRbKUpVZWaG2djwYuMxYmJZEPRhyPcHmD5jWqpP8ADrZOGBmkhZlTXLJLI636DIzkN2sb1eqqG+sUsskUQFovmZr9eX5D+tEts95NLyYsLthp47sixot8oHLKOvty9qrWK+IGDViqcWa3Noo8y3/3EgH2vWt8SsQUw0UCeFZ5MjW/dqpZl97W9CapyIAAALAcgK8yMn4dRiu51eldIWapWTlqKeu3nZdDvUcceBs4lZCLyyyKV4KE20Vh4nPS1wOd6n9kbLhwcJVNBqzyObszc2Z2PM/0rk74k4eSPEpo8TLe33kJAZT3BB+tquPxQxZtBhgSFmZ2f+JIgDl9CzLp5VOrJUq3Y/RRmdLnRlRx4vfLWn9+3cwbf30w0kmGMIllWDECR3SM5cojkQ5SSM2rjlpz1q1bK2xhsdE3DYSL8rxsCCL9GQi4rmIFtBX3BYo4fFQTpoeIkbgfejkYKQe9r3HmKoqznKepLszpZv8Ap5U0OyE9uK2/30XWGdtmOI5mvgWNopmOsBPKNz+D8LdORpJ8Q8GCcqzyKP8AUSI5fYkgkeYFR3xOmLyYfDn9mQ8rr0bIVVQR1F2vbyFVqp5GW6pcYoz9K6Ksyt22S0vC0dQ2ftLD46EmJw6HRhqGU87FTqp661n3b2k2FmGHlN4nPgbsSdPY8j51zHd6Zocfh3Q24r8KRejKwOUnzUgEH2rrBjUsrMoJQhhcciKurmr4cvZzs7Elh3upvftfYuNK8RSBgGUgg8iDXyqzOZKUpQCla2Ox8UKhpZFQE2BYgXPb/vasmIxCouZzZbgX82IUfUkCgK9id4JExjRELwlNiSjLoITKTxi2S/8ABa9rm9hXmLfJWQssMhymTOLqMoiRHZrkjMMsi2tzJ96n5cBE18yKbnMbgakLluf5dPStfC7IwqqyxxRBfEGCqLXYKrA+ZCKDf8IoCIxG9JEygRNwjxlBut5JI5Y4gAM11GdmF2061kxG9eTQ4eQlc3EAZPBlkWPmWGa5cEW6XvY6VvybKwnFs0MXFlRyboLsgKB9bcrmO/nbtXzAwYN80cSwtw/CyqAct2zWIH8Sk+qnqKA0I957NmkUpGBZ72/VsJZYmLMDYrmiC6fiBqfwU5kjRypUuqtkbmtxex8xe1R2K2fhpUmjIQAG0ug6njkNcWseIWP+81LKQRpyoD7SlKAxzzBFZm0VQST5AXNVMY1ZryKbhibX05aVasXBnjdD95SPqLVz7YMhQvA+jox0/r/3zq2p9yE/BCfEHYckhjxMCl3iBV4x8zRk38Pcqbm3W5qhnakI+ZwpHNW8LD1U612+sTYdCcxRSe5UX+tRvxI2y5b0zp9P6zdhwdaSa+vo55uNseSbELinRkhiB4WYWMjsCpbLzCgX5jXNW98QdiSGRcXCheyZJo1F2yAkqyjqQSbjsfKr1SrFjwVfx+jLLqF0sn/c7/F/j7fY4h+lYf3ig/hPzX7Zed/K1W7cHYkjT/a5UKIqlYVYWZs3zOV5gWFhfzq+HDJfNkW/fKL/AFrLVVOHGuXLezZndbuyqviaSXvXs59v7sSRJ/tcSF0dVWZVF2BXRXC8yLaG3YVUf0rD+8Un8I+a/bLzv5Wrt9YhhkvmyLfvlF/rS7DjZLlvQwet34tXxJJr1v0Uv4fbEkEjYuZSmZMkUbaMEJBZmHQsVFh2HnVl3jlyw2BsWIA/rUpXtd3DPJFI7WjTXh21Ot/odPpV3FVw4o5tt077XZPyyx7NUiGMNfMEW9+d7Vs0pWcCqhJtVcRI5UEBDl18v+b1b655NEcLjZI2HglOZD6m4/qR9KsrepEZeDS342I+Kw44VuNEwkjBNgxAIKk/xAke4rmbbQRSVl/VOPmjl8LA+/MeYrttY5YEb5lVrdwDS/Fjb38M39O6rbhbUVtP0/zOT7v7KfHTJlVvsyMGklIsrZTcIt/muRqRpb1q67+7DfExJJCM00DFlXlnUizrfuRqPMCrMBblX2p148YQ4fmU5PULr71fJ6a1r6aOInaMYJDtw2HNJPCwPof7VM7q7HfGYiOTKww0LiQuwI4jrqiqDqRexJ5aW611GTDoxuyqSOpANewKorwYQly3s3ZXXsjIpdTSW/LRU9/9hyTLHPAuaWHMDH1eNvmA/iBAI9K57+lIhfM4Qjmr+FgexU612+sT4dCblFJHUgE/Wp34kbXy3plPT+sXYcXCKTXnv+ZzfcvY8mIxMeIZWWCEllLAgySWIFlOuVb3v1Nq6FtWULC5P4SPrpW0SANdAKytu/8AaVGdiqgg6fe/73qyMI1Q4oxZOTZlWuyzyzJurs4/ZIr3Fwx59CxI/I0qyxoFAVRYAAAdgK+VQRPdKUoCL2/g5JVXhAZwSQ+coUJUjMLKc3PVToRUBBurOHlZ5SzOVOcuMrWmST9nw9CoUqPGfodLnSgKRgt1J41bMRMS6FkkmOSTKsgLeGIFSS6sb5/kGulz8xu58jM2SyK0rOeHJlLFwLMSY31Qg26nNe4q8UoCt7H2FJFi+K+U2XEKZM7F34ssbpdSLDKseTQnkLWGlYhsjFK2ZOGqq+ZYOIxUkiRWYMUugPEByWIuvSrTSgKRFuhKSwcx+JVDSZmLEDCrAUKWsVLDNe/3Rpe1ssm6bmEgBUbLCoVHNsqDxqCUIAY2Pym9herlSgKhs7deaPEwytK7LGqgXlBy2QqVI4Qzgk35r000FW+lKAVpYjZcTsXKDORbOPmt61u0oCjbbxL4aXK0bNHYESDl/jT1rHhdrRSEANYnoRb/AIq+MoOh1FR8mycMrcVo41K657AAeZ6fWrVayHBEATQMO9TeO2XBiorAjKTcPGR08xoahzuJF0lkH0/xUvm+h5wPNeSw7ipvZOyIViUKeIBfxk3vqb8tPKo3EblQMzOzyAEk2uLDr25V78yHA1EmUmwYE9gResG08dwQvgZi18oA7efvU/sbdzDQsJIgWJGjFrix6jpU0VHblUXce8Cj7J2HicRIss5MUakEJyJsb8unvV5pSqm2yYpSleAVjlgVrZlBtyuL29O1ZKUBVN48JNFlbDx8Rdcw5kcrWA179+VQke30vaRWQ+Y/6a6NWGaCNiM6qT0zAHl61YrJIjxRVXNhc6DuawjGRnk6/wDkKuGJwqSKUdQVYWI8vWoJtysJ+Fx/Oan830POBopIDqCCPI14lxKKbM6j1IFWHZuxIMOCqL8x+8bm9ul/SsGM3awszl2TxaA5WIGg7A9rU+b6HnAgF2jEWCiRSToADes2P4kcZdYmfkLAHr7VO4PdvCxMGSIZhqCSxsfcmpVWBFxqO9efMz3gUTB7u4jFENibxR/gHzH26ep18qvMEQRVVeSgAegFhXulVN7J6FKUrwClKUApSlAKUpQClKUApSlAKUpQClKUAqP2/hGmw0safM6EDlzPrpUXPvE8LSCZDmzWiiVTmZS1g3EJysLWJtqt7Ecr4JN78hJMMrZlRliC2kAyZnzAnmDYADmT70BrPsTGJJEIm8C4jO8gYKXQyxk5kBC/sw66KbkXsL1sPsjEryeRlYqZE4zBj+sckI1/BoV5EXC2rbxm8bgXiw7OvFSIMWVQSXCNoTmBBPUa2PlfzHvYrMVWCUnPkj+UB2uwNmJsLZGOp5DvpQGls3Y+KjEK+IZMmomORQJGaQMv+oWU2uQfa1fMBsHFRiO8krWSEMHmZgWMTrNcE63PD9xcW1vujbM5wcUwQZmZuIchfhoM+uRWu1iqqcpPMnW1e9qbx5YGeIZmyyFCLEHhlRpcgeLMLa0Bh3dweIjnKSMeFFEhUZiRxJFUMvmE4RI6frj2FWeqxPvWySOrYZwIo5Gk8aZgUyEAAGzXWRTe/XyNfZ98UjaQSQTDhKS5ADAOFDZLg21BAve1z70BZqVobG2l9ojz8N4yGKlXFjcdQeoN+db9AKUpQCoXevZ7TxJGgU/rYyc6Z1yg3JZMy5h5XqapQFGwiY+LhjxJHHDqCAwuqPm8V7jxWy+WXTnRBjHSOULM5VSymThhw7QMGtlFsuYra4536Wq8PyPXyqsRb2gnKIjfgxsNdOK7hDFpyKl4/ZxQGDCvj8i5xLnCyZLBMpfiPl417kLkEfLu19bVkwEONfBTLKzmViMoICPay51DBra2YA6Wv2sazPvT84ETnIIyXUXUhsQ8JAHzFv1ZIFtTWzj94QmHWaONnvIEMZ8LCzFX07rlbTrbnQEJPs2YHPg4DEqsGSN7ACQYfEKXyXsAWeNfM6+dbuDwTth8YsgxNpZBlLcPileBChIAsvNW0POx7isx3zwy5eI1s7sqkagqrBQ5PYlh3Ovka3IN5IHcRgtnOTw5Te7sy29VyEt2Fj1oCJ2e2LjCIISikxgCNVVFUYhs5KliUzRlTlBNrm1raaOysFi1jhVhiVSLg5lvGGzDOrBbc0AKE38ut6ncTt2SKWQSxrw04esZZpG4zlEATKNbjXXS9Y332wgMgLsDGSCLc2DiNlGvMOQpvb6AmgNSaLHh4csjlWJZ7qpseIPCQLWUJoPfW9q3d1vtmaU4om3hspUABrtmysDqtsvToOt6l9mY9J4lljN0cXB97H8xatqgFKUoBSlKAUpSgFKUoBSlKAUpSgFKUoBSlKAjm2FhjnvDH+sN28OpN8179DfXTrrzr7LsPDMArQoQLWGXllGUflp6UpQCXYmHYuzQoTJbMbanKQR73UG/8I7CvjbCwxDjgx2cgsMvMg5gfLXXTrrSlAepdi4do1iMKGNPlTKMq8+Q6DUi3Y14k2BhWZ2aCMmRSrkqPEpABB8jlF+9hSlABsLDWA4MdlzAeHo/zet7C9+wrLNsiB2Z2iRmdSrEqDmUixBHI3GnppSlAZsHg0iXJGoVedh3P9az0pQClKUApSlAKi03ew4YMI9RM0w1P7RhYn00GnLwjtXylAexsKEEEAi3QM1jaUzC4vY2cki/LMe9Z/0bHYDLoJDINT85Ytf6k18pQGpFu3h0y5FZMrMwyOy/O2dgbEXW+uXkKyQ7Bw6S8VYwJM7vmufmkCqxty1CClKA2JtnRuxZhcnh31/dNnT6E3rWfYEJz6PZzmsJHAVs2fMozWVs2tx59zXylASGGgCKFFyALXZix92JJNZaUoBSlKA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36" name="קבוצה 35"/>
          <p:cNvGrpSpPr/>
          <p:nvPr/>
        </p:nvGrpSpPr>
        <p:grpSpPr>
          <a:xfrm>
            <a:off x="1043608" y="4365104"/>
            <a:ext cx="7228299" cy="1870803"/>
            <a:chOff x="1043608" y="4581128"/>
            <a:chExt cx="7228299" cy="1870803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4581128"/>
              <a:ext cx="2907819" cy="1870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חץ שמאלה-ימינה 39"/>
            <p:cNvSpPr/>
            <p:nvPr/>
          </p:nvSpPr>
          <p:spPr>
            <a:xfrm>
              <a:off x="4427984" y="5443819"/>
              <a:ext cx="648072" cy="141317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043608" y="5155787"/>
                  <a:ext cx="3312368" cy="71468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11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7</m:t>
                            </m:r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5155787"/>
                  <a:ext cx="3312368" cy="71468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8225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/>
              <a:t>GP</a:t>
            </a:r>
            <a:r>
              <a:rPr lang="he-IL" b="1" dirty="0" smtClean="0"/>
              <a:t> </a:t>
            </a:r>
            <a:r>
              <a:rPr lang="en-US" b="1" dirty="0" smtClean="0"/>
              <a:t>Evolution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F</a:t>
            </a:r>
            <a:r>
              <a:rPr lang="en-US" sz="2400" dirty="0" smtClean="0"/>
              <a:t>itness</a:t>
            </a:r>
            <a:r>
              <a:rPr lang="en-US" sz="2400" dirty="0"/>
              <a:t> </a:t>
            </a:r>
            <a:r>
              <a:rPr lang="en-US" sz="2400" dirty="0" smtClean="0"/>
              <a:t>of </a:t>
            </a:r>
            <a:r>
              <a:rPr lang="en-US" sz="2400" dirty="0"/>
              <a:t>a </a:t>
            </a:r>
            <a:r>
              <a:rPr lang="en-US" sz="2400" dirty="0" smtClean="0"/>
              <a:t>GP chromosome is measured by quality </a:t>
            </a:r>
            <a:r>
              <a:rPr lang="en-US" sz="2400" dirty="0"/>
              <a:t>of the solution it represents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r>
              <a:rPr lang="en-US" sz="2400" dirty="0" smtClean="0"/>
              <a:t>Population improves iteratively </a:t>
            </a:r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31FE-2A44-428F-99A8-546ADF2A65BA}" type="slidenum">
              <a:rPr lang="he-IL" smtClean="0"/>
              <a:t>9</a:t>
            </a:fld>
            <a:endParaRPr lang="he-IL"/>
          </a:p>
        </p:txBody>
      </p:sp>
      <p:sp>
        <p:nvSpPr>
          <p:cNvPr id="8" name="AutoShape 4" descr="data:image/jpeg;base64,/9j/4AAQSkZJRgABAQAAAQABAAD/2wCEAAkGBxMSERUUEhQWFhUVGBgbGRQWGB0cGhwZGBgcGRwgHxggHCghHSAlIBcaITEiJSkrLi4uGCA1ODMsNygtLisBCgoKDg0OGhAQGzYkICYvLywvNDQsLywtNywsNywvLDQsLCwsLCwvNDQsLCwvLywsLCwsNCw0LCwsLC0sLywsLP/AABEIAKQBMwMBIgACEQEDEQH/xAAcAAEAAgMBAQEAAAAAAAAAAAAABQYDBAcCAQj/xABAEAACAQIDBgQDBAkEAQUBAAABAgMAEQQSIQUGEzFBUSJhcYEHMpEUQlKhFSMzU2KCscHRQ3Lh8JJzk7LS8TT/xAAaAQEAAwEBAQAAAAAAAAAAAAAAAgMEBQEG/8QALhEAAgICAQQBAgUDBQAAAAAAAAECAwQREgUhMUETYXEiUYHB8DKRoQYUsdHh/9oADAMBAAIRAxEAPwDuNKUoBVY2jjpY8RPJmbhQxoQt1CZmV/mGXMdba5gB9as9fCo+tAULE7y4mSIspjjzQSkKDq0kU3DujgkWIsdM2jczzrfn3pxCSxxGKMtnZXbOEVrSBPBnYG9jmtr0HW9WzhjsNOWlfSg7Dv70BobCxkk0ZeQKt2cKFv8AKrFRe/U2v71I18Ar7QClKUApSlAKUpQHxuVUPC7cxZjjiLHiK8Ujy5B4oJZAEXlYHMzIetoSfvA1fa85B2FAUyXemd1BQwLcwsxuW4SvKEKS8sr2J7Wytppc+TvJiYYmLIkmZ3yMWtlAxPDu5NhYBgRqOQF9b1deGNdBrz05+tCg7CgITYG1psQ3jSNFEaMcrZyWfNyYErl8N+Z+by1na+BQOVfaAUpSgFKUoBSlKAUpSgNTa87x4eZ41zOkbsi2JuyqSosNTcgVVcXjJmXJhsXxlZsPmla3hLzohUGMLbMG5cwAe4q615CAcgOd+XWgKNg9454IbymN3MU8vzMSWTiMFy3uiAR87W1toechHvBNIWRBCQplvLGzFSqRxv4D+IGTKel19hZMThEkRkdQVdWRhyurCxFxqL36VlCDsP8A950BU8bvNNCJGaOMxqCFOZs2YYdJrtpa12YadhUzu1tF8RAJHyXLNbJyyhiAbXNiQL2vpW9i8IkqMjqCrCxHL8xqPWvOAwMcKZI1stydSSSTqSWJJJPcmgNmlKUApSlAKUpQClKUApSufb7/ABF+zTNhsJGss6gcR3JEUdxcA21ZuRyi3PnXjaS2yddU7ZKEFts6DSuNYX4obQRgZYsPMn3kiDxv/KWdgT5G3rXVdg7ZhxkCTwNmR++hBGhBHQg6EVGM4y8MtyMS7HaVsdbJClKVMzilKUApSlAKUpQClK09sbTiwsDzztljjW7N/gdSToB3NAblK43i/injpGzYeGCKP7omDPIR3IV1C+mtTu5vxKaaZMNjY1jkk0jmjJ4TtzykE3Rj0BJB5XvVatg3pM2WYGTXX8koNR/nn2v1Oj0pSrDGKUpQClKUApSlAKUpQClK5/8AELf18LJ9lwiq2Iyhnd7lIlPK4HzMRyF+xPn42ktssqqnbNQgttnQKVwWHfXayNn+1rIf3ckMYQ+XgUMPY11bcbexNowF8vDljbLLETfK1rgg9VI1B9e1QhbGfg0ZWBfjJO2Ok/1LJSlKsMYpSlAKUpQClKUApSlAK/NeYmSct85xE+fvm4rD+gHtav0TtbaUWGheadwkcYJZj2HYcyewGprke0ty8bi3l2hh40iGIbMMHISrlQoAct8qyNa+XQAEXN71TfBzjpHU6Rl142Rzs8Na+3j/AKKpXRPggTkxoHyCdSO2cxLn/otVWHcXa0l1GGSDQ/rJZo2F+gAjZjf10q87h7XwODwKxAtHKrMJ4mBaXj/fz2FtbaHkVtbSqseqUXtnR631Gi+uNdT333sv9KrcG+uGZ1UcQZiBcqLXJt3qeOKS4XOt25C4ufQVrPmjNSlKAUpSgFKUoBXOfjezfZMOP9NsUmf2RyoPlmA9wK6NVK+IE64tG2ZCglxEwBa/y4dAbiV2HIgjwrzJ8q8ktrRZVPhZGet6af8AY5FWrtMkR3T51ZCluecOMtvO9qtGN3A2pC2RYVxS9JY5EQkfxJIy2PoSKx7K3fmgxsf2+MK4TjYbDhgyySoSCJGGmZBaQKDY25mxFYa8efNH2GX1rFljS4vbaa1r8/zO6wk5RfnYX9bV7rnzz4+bV5eGD91dP6f3NSuxcVNCpDvxbm/ivpp0N66SrkfE8kWylQez95o5JzAVKMPlLcm9P7d6nKgSFKUoBSlKAUpSgFfnvehSNp48NfNxgdfwGNMntau9bT2hFh4nmmcJHGCzMegH5k+Q1Nc22lujPtd2x2b7ISoTDxsgJeIEnNOOd2ubL90W6k1XbBzjpG/puXHFyFZJbXj+5QKufwaVjjsWR8ghiDHpnzORr3y/2rVT4ZbTY2L4VBr4wzufZCg/r9atHw5ngwmHfClDHjIyWnRzmaRyLCRWGjRm1gRytawPOjHolGW2dbrHVaL6VVV377b1r/k6DS9c8mixc5vNOVH4U5fQWrb2PhTh2LJIxLCxzcvpW9VyZ8xyReKVVpt7OFKiyx2jYayA9fTsOtWhWBFxqD1qDWnokns+0pSvAKUpQFD37+IP2OT7NhoxLiLBmLG0cQPLMRqWPPKOlVGD4l7SRgzrh5l6xhWjJ9HzN+Yqu7ULHG40vfP9qlvfnYGye2TLWGsNuRNTaR9f0/ouNZjRnZ3clvz4+3/uzqO6rfplxjsRYQwSFYMHmuEkTnJMOTScsq8lGo1NX3ETKiM7GyqCSfIVyv4JFuPjwL5LYc+WciS/vYLf0FdB3sgkfCSLGLsculwNAwJ5+QNbIPkkz5fJq+G2Ve96bRC7P3lnmZ2CqsXJdPFz79dK51vntQR7Rz4ZVefJbEcQXi1HgJ68Qf00NdA2fDkjReoUX9ev51x1STJOW+fjzZvXObc/4ctvK1dLGojOSi/ucrLyJVV8o/YmYN8MbGQzJh5VHNFQxn+VrsL+oq5YWSHaEKTxEg2troysDqrDuDXOKtPwuvmxgHyZ4j5Zyhze9gn5VoysaEEnEy4OXOyTjP7l73Y2xMsow04L3BySczYC+p6jz51cKqKsQbjmKkdj7xLNM0LKVdeV+TW527d65dkOJ1oy2TtKUqska+0MbHBE8srBY41LMx5ACuO7T+LOMlcnCxxQxX8JlUvIw6EqCoW/O1zVs+NpP6LI1ymaAP8A7eIOflfLXHK2YtEbNuRdVBS8l82f8VcYwEEkUImmZY4sTcrErObXkQ3Ol7gA6nSunbt7BTBxlQS8rnNNO3zyyHmzH8gOQGgr82bS/ZP3ym3fN923ne1fqDZRYwRF/myJm9covUMmpVy7EbYKL7Fb3u2zJnGFgNmb52HMA9L9NNTVK+ImOEUEKAs+Lzq0L31UoRmdjzy2upHW9quOI2aI8VNJmLFzfUcr62/oPauZb8g/pNs3XDx5PQO+b8z+YqePUpSSfsw5Nrrg5L0YzvTtG+bjRD+DheD65s3vVv3Q3p+15o5VEc8YBZAbqynQMp7X5jpXP63t0836Tw+X8E2f/wBPL/8AfJXQycaEIconMxMyydnGXfZ0Lb+FJQSJo8ZBBHO3/HOr1svEGSGN2FmZQSDprbXSqxI4UEk2A5mrRs7ErJEjocykDX8jXJtXfZ2oM2aUpVJMUpSgKJ8Q9+mwbrhsMqviXXMWf5Ik5BmA1Ykg2XTkffn675bVBDfbbm98jQx8M+Vgoa38169b+Iy7XxWfmwiZb/gyWFvK4NQ1YbrpqekfXdK6VjW4yssXJy3+nr0dC3Nx7bZxDPjcq/YyhTBKSUZiLiZr/PqCFX7pB6muoVxf4Sqx2pIV+VcNaT+aQZL/AEau0Vrrk5RTZ83nURoyJ1xe0mVjfTbDRqsMX7SXqOYXl9T38jVE3uwkeGwqzF2XExN+pkTVi7fctfxIeoOlrmr3t/Z6faVluc2W1unUVzj4nhuLgyfkzS/+5kGX8s9bKa9tb9nOus4xbXpbIqTevaL68SKL+BY8w92J19rVYd1N8XllGHxSqsjXMciaI9tSLH5Wtra5v7VTaxm/GwwT5/tEOX1zi/5Xv5V1bsWuNblHyjj4+bbK1Rl3TOwbRwoljZTz6eo5VO7nGT7KglBBUkC/4Ry/x7VGVL7tbQSaI5CTkYqbi2vP6a1yLl7O3Al6UpVBYKUpQHO9/fh8+IlOKwTIszACSJ7hJcugOYA5Xtpe1jYXtzqi7H3T2hiywjiijCSNG8kkgIVkNmsqi7W6d676TVW+HrAx4qxH/wDbif8A51XKqEnto3UdSyaIfHXPS/T/AB+Rvbn7tR7Pw4hQlmJLSSHm7nmx7cgAOgAr7vHtlIAsZBLS6ADoOVzUzI+UEnoCfpXO8G7YnEPiXGl7IOwHL6f1Jq6C2+xhlLy2S9c5312GTjY/sljPiAzSQnRcsYtxC33SdF63NvOr/i8ZHEjPIwVUBZiTyAFzUJulhnfiYyYES4mxVCNY4R+zT11LHzbyrWpOLTj5M8oRnFqS2igbT2RjYY88kSxIGVXlLh8gZgubKOYF7n0rp272xI8HAIo7nUsznm7nmx9bfQCtzG4VZo3jkF0dSrDyIsahtz8a3AMMzDjYVjC5Ol8o8DfzJY/XtU52zm/xPZXVRXUvwLRYKh9tqY2jxEejIwvbr2/x71Lg35UeQKMxNgNSarktrRcnotsMmZQ1rXANj5i9e6w4TELIiuhDKw0IrNWMuNPa+zIsVBJBMuaOVSrL5HsehB1B6ECuK7T+GG0YHKwhMTFfwPnCSZegdSLXHK4Otr6cq7tSp12Sg9xZKMnHwcf3S+Fs7TJLtDIscbBlw6NmLspuM7WAyg2OUXv18+vmvtYMa5EblQSQrWA5k2ryc5Te5Hjk29spWzNpPiOI72vnsLC2lqj96t21xiL4uHLHcxygXtfmCOqnqK2d3YCsXiBBZibH6f2rJtvbEOEj4kzWBICqBdmY8gqjUmtMXqKZnkk+xzOTYGOXELhssBkZGcPxGyZVIUk+DMDdhpar1ulusuDDO78SeS2aS1gFHJVHRb+5quS7xTtjExQwb5EiePIZEEhDsrXy8hbLyv1q57C25Di0LxE3U2eNhldG7Mp1HryNerL+btz3oqrorre4IzbYa0En+2rFuglsHD5gn6k1CYqASIVa9j251bcDhlijVEvlUAC/O1U3eUaYGelKVSTFKUoCqb8bkx7QCuGMWIjBCTAX8J1Kut/Et/cdLa1zTZ24u0Jp54BJhV+zuiPLeQ3zxrKCqZRfwuLgka3513SRwoJYgAcydAPeqbuntjDvtDaQSeJi80JULIpLBcLEpIAOoDAg26gioSrjLu0aqM7Ioi41zaTJXc7dSHZ0JSMl3c5pZm+Z2tb2A6KNB7mp+lKmZm23tlHmx8kmNnRmuiaKLDS1v8mtfb+xo8XA0UlwDYqy/MrDUMPMV9wWFcT4h5BYs7WF76Zifpy+lbOOxkcMbSSsERBdmbkP+8rVqh/T3KJeTlu0928bh3jT9TKJZOHG4YoSxVmGZSNNEbkTVp3U3OMEgnxLq8wBCKl8kd9CQTqzEaZrCo3a+88mIeB4MK5jhmEoaRwhcBHSwXUi/EvdrcvOrPsDeaLFFkytFMgu0Mlg1vxAg2ZfMVJZfy/g57KYY9UJcoruTLtYE9gazfDlLYdz3kP5KtYiL1P7BwiRwqIxYG5Pr1qq70aIEjSlKoLBSlKA4JvhvPNtCeQCR0wkbMkcSNlEmUlS7kakE8he1gNNTUFg4DA2fDO8Eg5PGxGvmvysPIg16XBNhnkwsgs8Dstj1W5yOO4YWN69swAuTYDmTXNssnzfc+8wMLFeLH8Ke13evfvv/NHX91N8xidn8WcqkyMYZAORlABuvkQQ3vVW3z2tIJEwmHfhs6l5JANVivYBegZjcX6AGsO6OxnOyJsQVI4uI4yA/ulQRhredi3pao/eCe2LhnbSOeFYs3QSxuzZSf4g5t/t863zsnGiTj50fCZMYxskod0m9fb0Rr7uYZh4485PN3Zi5/mJvU9ujtOSGdcJK7SRyKxgd9WUoLtGW+9p4gTroe1a9eNiAzbShCajDCR5G6AvG0ar6nOT6DzrnYN1ruS3vfkyRbbLjvFtUYXDSTWzFQAq/idiFUe5Irnn6GWVjLi/10z2zk6JpyAQWFhewuL1c9/sI0mCcoCzRNHLlHMiJwxA87A1XcNiFkUOhDKwuCK1dUssjxS7I9k2l2NOOV8B+uw5bhJrLhySyMnUqCfCw5i1hpar/tXEA4ZmU3DqLHuGtb8jVB23PliKqM0kngjQc2ZtAAPz8rV0bZOwA8EOGcm0ccall5/q1C9b87VPp1k5VS5eF4JQ2/JYt1IsuDhH8N//ACJP96lq8QxhVCjkoAHoNK91eXilKUAqA2nvAglOHS5e2rD5V0uRfvb+tbG9G02w8BZFJdjlXTkT1/71qrbHwBjBZ9ZH1Ynnrrb/ADVlcdsjJ6RI1QN5X4m0yG5QQIUB5BpC2Zh52AX2Per/AFz7eHPisXxcBHxTh0Mcz5gEk1uI0P3nUkm97C9uujLhKdTjHyVa2j7WPY78PacBX/XSRJB3CKZFY+hBF/4q0TtgBuGYMQJbX4PBfPpzsANR5jSpDdwNFjlfHIYWlTJhgSCgubsrMNBKbLp20F65GDj2q5Sa0kRjF7OhV93O2w+d8POxLg3QnqOo/uPXyr5WhtLZvEKsrZHUizjy/wAV3bI8kWRei/UrUwOMVlHi1Fgb87/81t1ma0WilKV4DhnxF24+NxksGYjDYdsnCBsHkABZn/EBcAA6aHSqu+AiIAyKLciBYgjkQRqD6VN75bOOE2jOjiyYhzNE5+Vs+rqDyzK17jsRUYzAC5NgOp5Vzb5S5s+66RTjvEi0k9/1ff3v+eDqPwj3jlnjmw2IYvJhshWVubxSXy37spUgnrp51ZNu7xCCRYVXPI3Ox+UHkfXraqF8K8LLFDjMeENpVRIFOmdY813t2JfTvlPcVMbJwbXaaa5le515i/8AeulTGUktnxmZ8cbpqv8Ap29EoTVL3/kLTYSA/s2aSRh0YxKMoPu2b+WrpVL31b7TJHh8KM+KhYSZr2SJbEESN/GCQF563rRfFyrlGPlowmnWhtBzHLh5l+dJ4lBHMrI4R19CDXibajRELiIJ4pCcoXhswZuyOos/fTtXqPiCfD4jFwSQ4SOS4ZxqJP8ATeVOaRgnS+oIBNhXBxsa1Wpta0yMYvZ1A1o7O2m2FxZEjHgzdSdFPQ+Vr2Pka3Qb6jUHrWDG4RZVyt7HqD5V9DOPJE4vTLsDX2oHYmMSGFY5HsEHzudLX79OdrVORSBgGUggi4INwR5GsrTXZlqez1SlK8PSvb0bmYTH5WmVhIuizRtlkA7X5EeRBFQOA+E2CRw0zz4gA3EcrjJ5XVQM3ubeVX+leaW9lkbZxi4qT0/W+x44S5cthltbLbS1rWt2tVU25uvh1w7oyBoDq6uSbed+Ytpy1FW6sc8KupVwGVhYg8iKlF6ZU1s5JFuTCwvHisTw/wAAkU+2YrmHvrVi2RsmHCx8OBAik3PUsx5lmOrHzNbmN3MZWLYWUp/A17fX+xBrcwWxp+GOIUL63t66dKtrdcfC0QcWatVjG7kQM7PC8uHZzdhEwyE98jAgH0tUrjNpSRuyth5PCSM2tjbr8tvzrPsfFviJMixOosTnN7C3fSpydclqXcjxZD4Hd7DYImdi8ktrCSVszeiiwC38hVn3HhlbiTyEhZLBE6WB5+nQd9a25t1YpHRpWZsv3Rop/vU+igAAAADQAcgKpk14j4LIrR9pSlQJCtLbG00w8RkfpoB1J6AVu1RN4w+IxnDZSIoQOfJrgG/ve3oK9S29Hjejaxe3A8XGlIijC3OY6AdyaqbfETCX8K4h1/eLEcvrqQ35VE/EmcviYcOf2Sx8Vl6Mxcolx1C5SbeflUBVd+W6pcIo7nS+iLLq+WyWk/Gi5rtRtqFo8K7JhVNpp7FZHJF+GgIuvmxHpViZsPg4NckMMQA7KB/c/ma5vuriDBtCIpouIvHIvQkKXRrdxlIv/FW38QMSZccsJ/ZwRq+XoZHLanvZQLepq2OSvi+QxT6XOOasRP8AX6edmeffTDnHx4gLOYUgkjL8I82dGBC3zWsp6e1W9vs20cMcrCWJ+TLoQRyI6qynXoRXMqkdysUYdoKi/JiVcMvTOilw1u9gwPtVNGY5z4yXk39S6Esaj5a5b153+xZsNt44ImDaEgAUExYojSVB0IA/ajt97mK8D4iYS+qYgL+8MJy+tgc1vaq3vriTNtB0b5MMqBVPLPIodmt3sQPY1HUvzHXPjFeD3p3QY5NCtslrfjX7nUJhHjIVeKQMDqjqdL/99xU3uhtxpLwTftY+RP3gP7j8+dct+HuIMWNeFf2c0bSZegkQqCQOlw2voK6bs2BBiFkI8Xy39dK0Jq2Cmji5NEsa6VMvRbKUpVZWaG2djwYuMxYmJZEPRhyPcHmD5jWqpP8ADrZOGBmkhZlTXLJLI636DIzkN2sb1eqqG+sUsskUQFovmZr9eX5D+tEts95NLyYsLthp47sixot8oHLKOvty9qrWK+IGDViqcWa3Noo8y3/3EgH2vWt8SsQUw0UCeFZ5MjW/dqpZl97W9CapyIAAALAcgK8yMn4dRiu51eldIWapWTlqKeu3nZdDvUcceBs4lZCLyyyKV4KE20Vh4nPS1wOd6n9kbLhwcJVNBqzyObszc2Z2PM/0rk74k4eSPEpo8TLe33kJAZT3BB+tquPxQxZtBhgSFmZ2f+JIgDl9CzLp5VOrJUq3Y/RRmdLnRlRx4vfLWn9+3cwbf30w0kmGMIllWDECR3SM5cojkQ5SSM2rjlpz1q1bK2xhsdE3DYSL8rxsCCL9GQi4rmIFtBX3BYo4fFQTpoeIkbgfejkYKQe9r3HmKoqznKepLszpZv8Ap5U0OyE9uK2/30XWGdtmOI5mvgWNopmOsBPKNz+D8LdORpJ8Q8GCcqzyKP8AUSI5fYkgkeYFR3xOmLyYfDn9mQ8rr0bIVVQR1F2vbyFVqp5GW6pcYoz9K6Ksyt22S0vC0dQ2ftLD46EmJw6HRhqGU87FTqp661n3b2k2FmGHlN4nPgbsSdPY8j51zHd6Zocfh3Q24r8KRejKwOUnzUgEH2rrBjUsrMoJQhhcciKurmr4cvZzs7Elh3upvftfYuNK8RSBgGUgg8iDXyqzOZKUpQCla2Ox8UKhpZFQE2BYgXPb/vasmIxCouZzZbgX82IUfUkCgK9id4JExjRELwlNiSjLoITKTxi2S/8ABa9rm9hXmLfJWQssMhymTOLqMoiRHZrkjMMsi2tzJ96n5cBE18yKbnMbgakLluf5dPStfC7IwqqyxxRBfEGCqLXYKrA+ZCKDf8IoCIxG9JEygRNwjxlBut5JI5Y4gAM11GdmF2061kxG9eTQ4eQlc3EAZPBlkWPmWGa5cEW6XvY6VvybKwnFs0MXFlRyboLsgKB9bcrmO/nbtXzAwYN80cSwtw/CyqAct2zWIH8Sk+qnqKA0I957NmkUpGBZ72/VsJZYmLMDYrmiC6fiBqfwU5kjRypUuqtkbmtxex8xe1R2K2fhpUmjIQAG0ug6njkNcWseIWP+81LKQRpyoD7SlKAxzzBFZm0VQST5AXNVMY1ZryKbhibX05aVasXBnjdD95SPqLVz7YMhQvA+jox0/r/3zq2p9yE/BCfEHYckhjxMCl3iBV4x8zRk38Pcqbm3W5qhnakI+ZwpHNW8LD1U612+sTYdCcxRSe5UX+tRvxI2y5b0zp9P6zdhwdaSa+vo55uNseSbELinRkhiB4WYWMjsCpbLzCgX5jXNW98QdiSGRcXCheyZJo1F2yAkqyjqQSbjsfKr1SrFjwVfx+jLLqF0sn/c7/F/j7fY4h+lYf3ig/hPzX7Zed/K1W7cHYkjT/a5UKIqlYVYWZs3zOV5gWFhfzq+HDJfNkW/fKL/AFrLVVOHGuXLezZndbuyqviaSXvXs59v7sSRJ/tcSF0dVWZVF2BXRXC8yLaG3YVUf0rD+8Un8I+a/bLzv5Wrt9YhhkvmyLfvlF/rS7DjZLlvQwet34tXxJJr1v0Uv4fbEkEjYuZSmZMkUbaMEJBZmHQsVFh2HnVl3jlyw2BsWIA/rUpXtd3DPJFI7WjTXh21Ot/odPpV3FVw4o5tt077XZPyyx7NUiGMNfMEW9+d7Vs0pWcCqhJtVcRI5UEBDl18v+b1b655NEcLjZI2HglOZD6m4/qR9KsrepEZeDS342I+Kw44VuNEwkjBNgxAIKk/xAke4rmbbQRSVl/VOPmjl8LA+/MeYrttY5YEb5lVrdwDS/Fjb38M39O6rbhbUVtP0/zOT7v7KfHTJlVvsyMGklIsrZTcIt/muRqRpb1q67+7DfExJJCM00DFlXlnUizrfuRqPMCrMBblX2p148YQ4fmU5PULr71fJ6a1r6aOInaMYJDtw2HNJPCwPof7VM7q7HfGYiOTKww0LiQuwI4jrqiqDqRexJ5aW611GTDoxuyqSOpANewKorwYQly3s3ZXXsjIpdTSW/LRU9/9hyTLHPAuaWHMDH1eNvmA/iBAI9K57+lIhfM4Qjmr+FgexU612+sT4dCblFJHUgE/Wp34kbXy3plPT+sXYcXCKTXnv+ZzfcvY8mIxMeIZWWCEllLAgySWIFlOuVb3v1Nq6FtWULC5P4SPrpW0SANdAKytu/8AaVGdiqgg6fe/73qyMI1Q4oxZOTZlWuyzyzJurs4/ZIr3Fwx59CxI/I0qyxoFAVRYAAAdgK+VQRPdKUoCL2/g5JVXhAZwSQ+coUJUjMLKc3PVToRUBBurOHlZ5SzOVOcuMrWmST9nw9CoUqPGfodLnSgKRgt1J41bMRMS6FkkmOSTKsgLeGIFSS6sb5/kGulz8xu58jM2SyK0rOeHJlLFwLMSY31Qg26nNe4q8UoCt7H2FJFi+K+U2XEKZM7F34ssbpdSLDKseTQnkLWGlYhsjFK2ZOGqq+ZYOIxUkiRWYMUugPEByWIuvSrTSgKRFuhKSwcx+JVDSZmLEDCrAUKWsVLDNe/3Rpe1ssm6bmEgBUbLCoVHNsqDxqCUIAY2Pym9herlSgKhs7deaPEwytK7LGqgXlBy2QqVI4Qzgk35r000FW+lKAVpYjZcTsXKDORbOPmt61u0oCjbbxL4aXK0bNHYESDl/jT1rHhdrRSEANYnoRb/AIq+MoOh1FR8mycMrcVo41K657AAeZ6fWrVayHBEATQMO9TeO2XBiorAjKTcPGR08xoahzuJF0lkH0/xUvm+h5wPNeSw7ipvZOyIViUKeIBfxk3vqb8tPKo3EblQMzOzyAEk2uLDr25V78yHA1EmUmwYE9gResG08dwQvgZi18oA7efvU/sbdzDQsJIgWJGjFrix6jpU0VHblUXce8Cj7J2HicRIss5MUakEJyJsb8unvV5pSqm2yYpSleAVjlgVrZlBtyuL29O1ZKUBVN48JNFlbDx8Rdcw5kcrWA179+VQke30vaRWQ+Y/6a6NWGaCNiM6qT0zAHl61YrJIjxRVXNhc6DuawjGRnk6/wDkKuGJwqSKUdQVYWI8vWoJtysJ+Fx/Oan830POBopIDqCCPI14lxKKbM6j1IFWHZuxIMOCqL8x+8bm9ul/SsGM3awszl2TxaA5WIGg7A9rU+b6HnAgF2jEWCiRSToADes2P4kcZdYmfkLAHr7VO4PdvCxMGSIZhqCSxsfcmpVWBFxqO9efMz3gUTB7u4jFENibxR/gHzH26ep18qvMEQRVVeSgAegFhXulVN7J6FKUrwClKUApSlAKUpQClKUApSlAKUpQClKUAqP2/hGmw0safM6EDlzPrpUXPvE8LSCZDmzWiiVTmZS1g3EJysLWJtqt7Ecr4JN78hJMMrZlRliC2kAyZnzAnmDYADmT70BrPsTGJJEIm8C4jO8gYKXQyxk5kBC/sw66KbkXsL1sPsjEryeRlYqZE4zBj+sckI1/BoV5EXC2rbxm8bgXiw7OvFSIMWVQSXCNoTmBBPUa2PlfzHvYrMVWCUnPkj+UB2uwNmJsLZGOp5DvpQGls3Y+KjEK+IZMmomORQJGaQMv+oWU2uQfa1fMBsHFRiO8krWSEMHmZgWMTrNcE63PD9xcW1vujbM5wcUwQZmZuIchfhoM+uRWu1iqqcpPMnW1e9qbx5YGeIZmyyFCLEHhlRpcgeLMLa0Bh3dweIjnKSMeFFEhUZiRxJFUMvmE4RI6frj2FWeqxPvWySOrYZwIo5Gk8aZgUyEAAGzXWRTe/XyNfZ98UjaQSQTDhKS5ADAOFDZLg21BAve1z70BZqVobG2l9ojz8N4yGKlXFjcdQeoN+db9AKUpQCoXevZ7TxJGgU/rYyc6Z1yg3JZMy5h5XqapQFGwiY+LhjxJHHDqCAwuqPm8V7jxWy+WXTnRBjHSOULM5VSymThhw7QMGtlFsuYra4536Wq8PyPXyqsRb2gnKIjfgxsNdOK7hDFpyKl4/ZxQGDCvj8i5xLnCyZLBMpfiPl417kLkEfLu19bVkwEONfBTLKzmViMoICPay51DBra2YA6Wv2sazPvT84ETnIIyXUXUhsQ8JAHzFv1ZIFtTWzj94QmHWaONnvIEMZ8LCzFX07rlbTrbnQEJPs2YHPg4DEqsGSN7ACQYfEKXyXsAWeNfM6+dbuDwTth8YsgxNpZBlLcPileBChIAsvNW0POx7isx3zwy5eI1s7sqkagqrBQ5PYlh3Ovka3IN5IHcRgtnOTw5Te7sy29VyEt2Fj1oCJ2e2LjCIISikxgCNVVFUYhs5KliUzRlTlBNrm1raaOysFi1jhVhiVSLg5lvGGzDOrBbc0AKE38ut6ncTt2SKWQSxrw04esZZpG4zlEATKNbjXXS9Y332wgMgLsDGSCLc2DiNlGvMOQpvb6AmgNSaLHh4csjlWJZ7qpseIPCQLWUJoPfW9q3d1vtmaU4om3hspUABrtmysDqtsvToOt6l9mY9J4lljN0cXB97H8xatqgFKUoBSlKAUpSgFKUoBSlKAUpSgFKUoBSlKAjm2FhjnvDH+sN28OpN8179DfXTrrzr7LsPDMArQoQLWGXllGUflp6UpQCXYmHYuzQoTJbMbanKQR73UG/8I7CvjbCwxDjgx2cgsMvMg5gfLXXTrrSlAepdi4do1iMKGNPlTKMq8+Q6DUi3Y14k2BhWZ2aCMmRSrkqPEpABB8jlF+9hSlABsLDWA4MdlzAeHo/zet7C9+wrLNsiB2Z2iRmdSrEqDmUixBHI3GnppSlAZsHg0iXJGoVedh3P9az0pQClKUApSlAKi03ew4YMI9RM0w1P7RhYn00GnLwjtXylAexsKEEEAi3QM1jaUzC4vY2cki/LMe9Z/0bHYDLoJDINT85Ytf6k18pQGpFu3h0y5FZMrMwyOy/O2dgbEXW+uXkKyQ7Bw6S8VYwJM7vmufmkCqxty1CClKA2JtnRuxZhcnh31/dNnT6E3rWfYEJz6PZzmsJHAVs2fMozWVs2tx59zXylASGGgCKFFyALXZix92JJNZaUoBSlKA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7" name="קבוצה 16"/>
          <p:cNvGrpSpPr/>
          <p:nvPr/>
        </p:nvGrpSpPr>
        <p:grpSpPr>
          <a:xfrm>
            <a:off x="827584" y="2276872"/>
            <a:ext cx="6056530" cy="946107"/>
            <a:chOff x="179512" y="4175804"/>
            <a:chExt cx="6056530" cy="946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9512" y="4393185"/>
                  <a:ext cx="6056530" cy="728726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                                  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=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32</m:t>
                        </m:r>
                        <m:r>
                          <a:rPr lang="en-US" sz="1600" b="0" i="1" smtClean="0">
                            <a:latin typeface="Cambria Math"/>
                          </a:rPr>
                          <m:t>.</m:t>
                        </m:r>
                        <m:r>
                          <a:rPr lang="en-US" sz="1600" b="0" i="1" smtClean="0">
                            <a:latin typeface="Cambria Math"/>
                          </a:rPr>
                          <m:t>25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4393185"/>
                  <a:ext cx="6056530" cy="72872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175804"/>
              <a:ext cx="1517612" cy="930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קבוצה 124"/>
          <p:cNvGrpSpPr/>
          <p:nvPr/>
        </p:nvGrpSpPr>
        <p:grpSpPr>
          <a:xfrm>
            <a:off x="309731" y="4005064"/>
            <a:ext cx="8510741" cy="2069356"/>
            <a:chOff x="276545" y="4489301"/>
            <a:chExt cx="8510741" cy="2069356"/>
          </a:xfrm>
        </p:grpSpPr>
        <p:grpSp>
          <p:nvGrpSpPr>
            <p:cNvPr id="126" name="קבוצה 125"/>
            <p:cNvGrpSpPr/>
            <p:nvPr/>
          </p:nvGrpSpPr>
          <p:grpSpPr>
            <a:xfrm>
              <a:off x="2570439" y="4489301"/>
              <a:ext cx="6216847" cy="2069356"/>
              <a:chOff x="467544" y="4129799"/>
              <a:chExt cx="7992888" cy="2469466"/>
            </a:xfrm>
          </p:grpSpPr>
          <p:cxnSp>
            <p:nvCxnSpPr>
              <p:cNvPr id="136" name="מחבר מעוקל 135"/>
              <p:cNvCxnSpPr>
                <a:stCxn id="166" idx="3"/>
                <a:endCxn id="162" idx="1"/>
              </p:cNvCxnSpPr>
              <p:nvPr/>
            </p:nvCxnSpPr>
            <p:spPr>
              <a:xfrm flipV="1">
                <a:off x="2555775" y="5240221"/>
                <a:ext cx="830075" cy="1135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מחבר מעוקל 136"/>
              <p:cNvCxnSpPr>
                <a:stCxn id="146" idx="0"/>
                <a:endCxn id="147" idx="0"/>
              </p:cNvCxnSpPr>
              <p:nvPr/>
            </p:nvCxnSpPr>
            <p:spPr>
              <a:xfrm rot="16200000" flipH="1">
                <a:off x="6231082" y="3582212"/>
                <a:ext cx="48338" cy="3054283"/>
              </a:xfrm>
              <a:prstGeom prst="curvedConnector3">
                <a:avLst>
                  <a:gd name="adj1" fmla="val -47292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8" name="קבוצה 137"/>
              <p:cNvGrpSpPr/>
              <p:nvPr/>
            </p:nvGrpSpPr>
            <p:grpSpPr>
              <a:xfrm>
                <a:off x="467544" y="4129799"/>
                <a:ext cx="7992888" cy="2469466"/>
                <a:chOff x="467544" y="4129799"/>
                <a:chExt cx="7992888" cy="2469466"/>
              </a:xfrm>
            </p:grpSpPr>
            <p:pic>
              <p:nvPicPr>
                <p:cNvPr id="139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4695" y="4775432"/>
                  <a:ext cx="1078635" cy="751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40" name="קבוצה 139"/>
                <p:cNvGrpSpPr/>
                <p:nvPr/>
              </p:nvGrpSpPr>
              <p:grpSpPr>
                <a:xfrm>
                  <a:off x="467544" y="4129799"/>
                  <a:ext cx="7992888" cy="2469466"/>
                  <a:chOff x="467544" y="4129799"/>
                  <a:chExt cx="7992888" cy="2469466"/>
                </a:xfrm>
              </p:grpSpPr>
              <p:grpSp>
                <p:nvGrpSpPr>
                  <p:cNvPr id="141" name="קבוצה 140"/>
                  <p:cNvGrpSpPr/>
                  <p:nvPr/>
                </p:nvGrpSpPr>
                <p:grpSpPr>
                  <a:xfrm>
                    <a:off x="467544" y="4581128"/>
                    <a:ext cx="7992888" cy="2018137"/>
                    <a:chOff x="467544" y="4581128"/>
                    <a:chExt cx="7992888" cy="2018137"/>
                  </a:xfrm>
                </p:grpSpPr>
                <p:grpSp>
                  <p:nvGrpSpPr>
                    <p:cNvPr id="145" name="קבוצה 144"/>
                    <p:cNvGrpSpPr/>
                    <p:nvPr/>
                  </p:nvGrpSpPr>
                  <p:grpSpPr>
                    <a:xfrm>
                      <a:off x="467544" y="4581128"/>
                      <a:ext cx="7992888" cy="2018137"/>
                      <a:chOff x="467544" y="4581128"/>
                      <a:chExt cx="7992888" cy="2018137"/>
                    </a:xfrm>
                  </p:grpSpPr>
                  <p:sp>
                    <p:nvSpPr>
                      <p:cNvPr id="148" name="חץ ימינה 147"/>
                      <p:cNvSpPr/>
                      <p:nvPr/>
                    </p:nvSpPr>
                    <p:spPr>
                      <a:xfrm>
                        <a:off x="2724457" y="5526684"/>
                        <a:ext cx="500199" cy="136468"/>
                      </a:xfrm>
                      <a:prstGeom prst="rightArrow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grpSp>
                    <p:nvGrpSpPr>
                      <p:cNvPr id="149" name="קבוצה 148"/>
                      <p:cNvGrpSpPr/>
                      <p:nvPr/>
                    </p:nvGrpSpPr>
                    <p:grpSpPr>
                      <a:xfrm>
                        <a:off x="467544" y="4592485"/>
                        <a:ext cx="2165233" cy="2004867"/>
                        <a:chOff x="467544" y="4592485"/>
                        <a:chExt cx="2165233" cy="2004867"/>
                      </a:xfrm>
                    </p:grpSpPr>
                    <p:grpSp>
                      <p:nvGrpSpPr>
                        <p:cNvPr id="165" name="קבוצה 164"/>
                        <p:cNvGrpSpPr/>
                        <p:nvPr/>
                      </p:nvGrpSpPr>
                      <p:grpSpPr>
                        <a:xfrm>
                          <a:off x="467544" y="4592485"/>
                          <a:ext cx="2165233" cy="2004867"/>
                          <a:chOff x="4355976" y="2348880"/>
                          <a:chExt cx="4104456" cy="4032448"/>
                        </a:xfrm>
                      </p:grpSpPr>
                      <p:pic>
                        <p:nvPicPr>
                          <p:cNvPr id="169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35560" y="4788178"/>
                            <a:ext cx="2252729" cy="1449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sp>
                        <p:nvSpPr>
                          <p:cNvPr id="170" name="מלבן מעוגל 169"/>
                          <p:cNvSpPr/>
                          <p:nvPr/>
                        </p:nvSpPr>
                        <p:spPr>
                          <a:xfrm>
                            <a:off x="4355976" y="2348880"/>
                            <a:ext cx="4104456" cy="4032448"/>
                          </a:xfrm>
                          <a:prstGeom prst="roundRect">
                            <a:avLst/>
                          </a:prstGeom>
                          <a:noFill/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endParaRPr lang="he-IL"/>
                          </a:p>
                        </p:txBody>
                      </p:sp>
                    </p:grpSp>
                    <p:sp>
                      <p:nvSpPr>
                        <p:cNvPr id="166" name="תרשים זרימה: תהליך חלופי 165"/>
                        <p:cNvSpPr/>
                        <p:nvPr/>
                      </p:nvSpPr>
                      <p:spPr>
                        <a:xfrm>
                          <a:off x="505530" y="4697892"/>
                          <a:ext cx="2050245" cy="1107371"/>
                        </a:xfrm>
                        <a:prstGeom prst="flowChartAlternateProcess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pic>
                      <p:nvPicPr>
                        <p:cNvPr id="167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40" y="4703318"/>
                          <a:ext cx="1145186" cy="84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pic>
                      <p:nvPicPr>
                        <p:cNvPr id="16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410" y="5140056"/>
                          <a:ext cx="821113" cy="5597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grpSp>
                  <p:grpSp>
                    <p:nvGrpSpPr>
                      <p:cNvPr id="150" name="קבוצה 149"/>
                      <p:cNvGrpSpPr/>
                      <p:nvPr/>
                    </p:nvGrpSpPr>
                    <p:grpSpPr>
                      <a:xfrm>
                        <a:off x="3347864" y="4581128"/>
                        <a:ext cx="2165233" cy="2004867"/>
                        <a:chOff x="3347864" y="4653136"/>
                        <a:chExt cx="2165233" cy="2004867"/>
                      </a:xfrm>
                    </p:grpSpPr>
                    <p:grpSp>
                      <p:nvGrpSpPr>
                        <p:cNvPr id="159" name="קבוצה 158"/>
                        <p:cNvGrpSpPr/>
                        <p:nvPr/>
                      </p:nvGrpSpPr>
                      <p:grpSpPr>
                        <a:xfrm>
                          <a:off x="3347864" y="4653136"/>
                          <a:ext cx="2165233" cy="2004867"/>
                          <a:chOff x="467544" y="4592485"/>
                          <a:chExt cx="2165233" cy="2004867"/>
                        </a:xfrm>
                      </p:grpSpPr>
                      <p:grpSp>
                        <p:nvGrpSpPr>
                          <p:cNvPr id="161" name="קבוצה 160"/>
                          <p:cNvGrpSpPr/>
                          <p:nvPr/>
                        </p:nvGrpSpPr>
                        <p:grpSpPr>
                          <a:xfrm>
                            <a:off x="467544" y="4592485"/>
                            <a:ext cx="2165233" cy="2004867"/>
                            <a:chOff x="4355976" y="2348880"/>
                            <a:chExt cx="4104456" cy="4032448"/>
                          </a:xfrm>
                        </p:grpSpPr>
                        <p:pic>
                          <p:nvPicPr>
                            <p:cNvPr id="163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35560" y="4788178"/>
                              <a:ext cx="2252729" cy="14493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  <p:sp>
                          <p:nvSpPr>
                            <p:cNvPr id="164" name="מלבן מעוגל 163"/>
                            <p:cNvSpPr/>
                            <p:nvPr/>
                          </p:nvSpPr>
                          <p:spPr>
                            <a:xfrm>
                              <a:off x="4355976" y="2348880"/>
                              <a:ext cx="4104456" cy="4032448"/>
                            </a:xfrm>
                            <a:prstGeom prst="roundRect">
                              <a:avLst/>
                            </a:prstGeom>
                            <a:noFill/>
                            <a:ln w="3175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endParaRPr lang="he-IL"/>
                            </a:p>
                          </p:txBody>
                        </p:sp>
                      </p:grpSp>
                      <p:sp>
                        <p:nvSpPr>
                          <p:cNvPr id="162" name="תרשים זרימה: תהליך חלופי 161"/>
                          <p:cNvSpPr/>
                          <p:nvPr/>
                        </p:nvSpPr>
                        <p:spPr>
                          <a:xfrm>
                            <a:off x="505530" y="4697892"/>
                            <a:ext cx="2050245" cy="1107371"/>
                          </a:xfrm>
                          <a:prstGeom prst="flowChartAlternateProcess">
                            <a:avLst/>
                          </a:prstGeom>
                          <a:noFill/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endParaRPr lang="he-IL"/>
                          </a:p>
                        </p:txBody>
                      </p:sp>
                    </p:grpSp>
                    <p:pic>
                      <p:nvPicPr>
                        <p:cNvPr id="16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2855" y="5355388"/>
                          <a:ext cx="808520" cy="39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grpSp>
                  <p:sp>
                    <p:nvSpPr>
                      <p:cNvPr id="151" name="חץ ימינה 150"/>
                      <p:cNvSpPr/>
                      <p:nvPr/>
                    </p:nvSpPr>
                    <p:spPr>
                      <a:xfrm>
                        <a:off x="5655977" y="5515327"/>
                        <a:ext cx="500199" cy="136468"/>
                      </a:xfrm>
                      <a:prstGeom prst="rightArrow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grpSp>
                    <p:nvGrpSpPr>
                      <p:cNvPr id="152" name="קבוצה 151"/>
                      <p:cNvGrpSpPr/>
                      <p:nvPr/>
                    </p:nvGrpSpPr>
                    <p:grpSpPr>
                      <a:xfrm>
                        <a:off x="6295199" y="4594398"/>
                        <a:ext cx="2165233" cy="2004867"/>
                        <a:chOff x="6295199" y="4594398"/>
                        <a:chExt cx="2165233" cy="2004867"/>
                      </a:xfrm>
                    </p:grpSpPr>
                    <p:grpSp>
                      <p:nvGrpSpPr>
                        <p:cNvPr id="153" name="קבוצה 152"/>
                        <p:cNvGrpSpPr/>
                        <p:nvPr/>
                      </p:nvGrpSpPr>
                      <p:grpSpPr>
                        <a:xfrm>
                          <a:off x="6295199" y="4594398"/>
                          <a:ext cx="2165233" cy="2004867"/>
                          <a:chOff x="3347864" y="4653136"/>
                          <a:chExt cx="2165233" cy="2004867"/>
                        </a:xfrm>
                      </p:grpSpPr>
                      <p:grpSp>
                        <p:nvGrpSpPr>
                          <p:cNvPr id="155" name="קבוצה 154"/>
                          <p:cNvGrpSpPr/>
                          <p:nvPr/>
                        </p:nvGrpSpPr>
                        <p:grpSpPr>
                          <a:xfrm>
                            <a:off x="3347864" y="4653136"/>
                            <a:ext cx="2165233" cy="2004867"/>
                            <a:chOff x="4355976" y="2348880"/>
                            <a:chExt cx="4104456" cy="4032448"/>
                          </a:xfrm>
                        </p:grpSpPr>
                        <p:pic>
                          <p:nvPicPr>
                            <p:cNvPr id="157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35560" y="4788178"/>
                              <a:ext cx="2252729" cy="14493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  <p:sp>
                          <p:nvSpPr>
                            <p:cNvPr id="158" name="מלבן מעוגל 157"/>
                            <p:cNvSpPr/>
                            <p:nvPr/>
                          </p:nvSpPr>
                          <p:spPr>
                            <a:xfrm>
                              <a:off x="4355976" y="2348880"/>
                              <a:ext cx="4104456" cy="4032448"/>
                            </a:xfrm>
                            <a:prstGeom prst="roundRect">
                              <a:avLst/>
                            </a:prstGeom>
                            <a:noFill/>
                            <a:ln w="3175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1" anchor="ctr"/>
                            <a:lstStyle/>
                            <a:p>
                              <a:pPr algn="ctr"/>
                              <a:endParaRPr lang="he-IL"/>
                            </a:p>
                          </p:txBody>
                        </p:sp>
                      </p:grpSp>
                      <p:pic>
                        <p:nvPicPr>
                          <p:cNvPr id="156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62855" y="5355388"/>
                            <a:ext cx="808520" cy="39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grpSp>
                    <p:pic>
                      <p:nvPicPr>
                        <p:cNvPr id="154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9323" y="4784450"/>
                          <a:ext cx="1101001" cy="77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grpSp>
                </p:grpSp>
                <p:sp>
                  <p:nvSpPr>
                    <p:cNvPr id="146" name="תרשים זרימה: תהליך חלופי 145"/>
                    <p:cNvSpPr/>
                    <p:nvPr/>
                  </p:nvSpPr>
                  <p:spPr>
                    <a:xfrm>
                      <a:off x="4572000" y="5085184"/>
                      <a:ext cx="312220" cy="365102"/>
                    </a:xfrm>
                    <a:prstGeom prst="flowChartAlternateProcess">
                      <a:avLst/>
                    </a:prstGeom>
                    <a:noFill/>
                    <a:ln w="3175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47" name="תרשים זרימה: תהליך חלופי 146"/>
                    <p:cNvSpPr/>
                    <p:nvPr/>
                  </p:nvSpPr>
                  <p:spPr>
                    <a:xfrm>
                      <a:off x="7626283" y="5133522"/>
                      <a:ext cx="312220" cy="365102"/>
                    </a:xfrm>
                    <a:prstGeom prst="flowChartAlternateProcess">
                      <a:avLst/>
                    </a:prstGeom>
                    <a:noFill/>
                    <a:ln w="3175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6654206" y="4129799"/>
                    <a:ext cx="14082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Mutation</a:t>
                    </a:r>
                    <a:endParaRPr lang="he-IL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3419872" y="4142834"/>
                    <a:ext cx="1963578" cy="404013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Recombination</a:t>
                    </a:r>
                    <a:endParaRPr lang="he-IL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868256" y="4176928"/>
                    <a:ext cx="14082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Selection</a:t>
                    </a:r>
                    <a:endParaRPr lang="he-IL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27" name="קבוצה 126"/>
            <p:cNvGrpSpPr/>
            <p:nvPr/>
          </p:nvGrpSpPr>
          <p:grpSpPr>
            <a:xfrm>
              <a:off x="276545" y="4509120"/>
              <a:ext cx="2189733" cy="2049537"/>
              <a:chOff x="276545" y="4509120"/>
              <a:chExt cx="2189733" cy="2049537"/>
            </a:xfrm>
          </p:grpSpPr>
          <p:grpSp>
            <p:nvGrpSpPr>
              <p:cNvPr id="128" name="קבוצה 127"/>
              <p:cNvGrpSpPr/>
              <p:nvPr/>
            </p:nvGrpSpPr>
            <p:grpSpPr>
              <a:xfrm>
                <a:off x="276545" y="4509120"/>
                <a:ext cx="1703168" cy="2049537"/>
                <a:chOff x="276545" y="4509120"/>
                <a:chExt cx="1703168" cy="2049537"/>
              </a:xfrm>
            </p:grpSpPr>
            <p:grpSp>
              <p:nvGrpSpPr>
                <p:cNvPr id="130" name="קבוצה 129"/>
                <p:cNvGrpSpPr/>
                <p:nvPr/>
              </p:nvGrpSpPr>
              <p:grpSpPr>
                <a:xfrm>
                  <a:off x="276545" y="4869160"/>
                  <a:ext cx="1703168" cy="1689497"/>
                  <a:chOff x="4355976" y="2348880"/>
                  <a:chExt cx="4104456" cy="4032448"/>
                </a:xfrm>
              </p:grpSpPr>
              <p:pic>
                <p:nvPicPr>
                  <p:cNvPr id="13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5560" y="4848882"/>
                    <a:ext cx="2252727" cy="14493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3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6176" y="2632323"/>
                    <a:ext cx="2098983" cy="15933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3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27984" y="3573016"/>
                    <a:ext cx="1584176" cy="11484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35" name="מלבן מעוגל 134"/>
                  <p:cNvSpPr/>
                  <p:nvPr/>
                </p:nvSpPr>
                <p:spPr>
                  <a:xfrm>
                    <a:off x="4355976" y="2348880"/>
                    <a:ext cx="4104456" cy="4032448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131" name="TextBox 130"/>
                <p:cNvSpPr txBox="1"/>
                <p:nvPr/>
              </p:nvSpPr>
              <p:spPr>
                <a:xfrm>
                  <a:off x="467544" y="4509120"/>
                  <a:ext cx="125775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Population</a:t>
                  </a:r>
                  <a:endParaRPr lang="he-IL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חץ ימינה 128"/>
              <p:cNvSpPr/>
              <p:nvPr/>
            </p:nvSpPr>
            <p:spPr>
              <a:xfrm>
                <a:off x="2077225" y="5643026"/>
                <a:ext cx="389053" cy="114357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smtClean="0"/>
              <a:t>CVPR ‘14  Workshop on Registration of               Very Large Images, June 23,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82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12509</TotalTime>
  <Words>2474</Words>
  <Application>Microsoft Macintosh PowerPoint</Application>
  <PresentationFormat>On-screen Show (4:3)</PresentationFormat>
  <Paragraphs>355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ערכת נושא Office</vt:lpstr>
      <vt:lpstr>Image Registration of Very Large Images via Genetic Programming</vt:lpstr>
      <vt:lpstr>Motivation for GP-Based IR</vt:lpstr>
      <vt:lpstr>Principles of Evolutionary Computation (EC)</vt:lpstr>
      <vt:lpstr>Genetic Evolution (1)</vt:lpstr>
      <vt:lpstr>Genetic Evolution (2)</vt:lpstr>
      <vt:lpstr>Rationale of Evolutionary Computation (EC)</vt:lpstr>
      <vt:lpstr>Genetic Programming (GP)</vt:lpstr>
      <vt:lpstr>GP Chromosome</vt:lpstr>
      <vt:lpstr>GP Evolution</vt:lpstr>
      <vt:lpstr>Evolutionary IR</vt:lpstr>
      <vt:lpstr>GP-Based IR</vt:lpstr>
      <vt:lpstr>Fitness Evaluation</vt:lpstr>
      <vt:lpstr>Transformation Representation</vt:lpstr>
      <vt:lpstr>Evolving Transformation </vt:lpstr>
      <vt:lpstr>Initial Results</vt:lpstr>
      <vt:lpstr>Results (1)</vt:lpstr>
      <vt:lpstr>Results (2)</vt:lpstr>
      <vt:lpstr>Results (3)</vt:lpstr>
      <vt:lpstr>Future Directions </vt:lpstr>
      <vt:lpstr>Challenges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Sarit</dc:creator>
  <cp:lastModifiedBy>Guest Account</cp:lastModifiedBy>
  <cp:revision>2109</cp:revision>
  <cp:lastPrinted>2014-06-20T08:02:34Z</cp:lastPrinted>
  <dcterms:created xsi:type="dcterms:W3CDTF">2013-04-15T05:16:40Z</dcterms:created>
  <dcterms:modified xsi:type="dcterms:W3CDTF">2014-06-23T02:47:28Z</dcterms:modified>
</cp:coreProperties>
</file>